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5"/>
  </p:notesMasterIdLst>
  <p:handoutMasterIdLst>
    <p:handoutMasterId r:id="rId46"/>
  </p:handoutMasterIdLst>
  <p:sldIdLst>
    <p:sldId id="377" r:id="rId3"/>
    <p:sldId id="257" r:id="rId4"/>
    <p:sldId id="373" r:id="rId5"/>
    <p:sldId id="376" r:id="rId6"/>
    <p:sldId id="375" r:id="rId7"/>
    <p:sldId id="337" r:id="rId8"/>
    <p:sldId id="260" r:id="rId9"/>
    <p:sldId id="259" r:id="rId10"/>
    <p:sldId id="273" r:id="rId11"/>
    <p:sldId id="275" r:id="rId12"/>
    <p:sldId id="274" r:id="rId13"/>
    <p:sldId id="307" r:id="rId14"/>
    <p:sldId id="308" r:id="rId15"/>
    <p:sldId id="309" r:id="rId16"/>
    <p:sldId id="310"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79" r:id="rId39"/>
    <p:sldId id="301" r:id="rId40"/>
    <p:sldId id="302" r:id="rId41"/>
    <p:sldId id="303" r:id="rId42"/>
    <p:sldId id="271" r:id="rId43"/>
    <p:sldId id="378" r:id="rId44"/>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E5"/>
    <a:srgbClr val="FFCCCC"/>
    <a:srgbClr val="DF48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01" autoAdjust="0"/>
    <p:restoredTop sz="77051" autoAdjust="0"/>
  </p:normalViewPr>
  <p:slideViewPr>
    <p:cSldViewPr snapToGrid="0">
      <p:cViewPr>
        <p:scale>
          <a:sx n="75" d="100"/>
          <a:sy n="75" d="100"/>
        </p:scale>
        <p:origin x="167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D3DD2-13C6-4CBC-9E19-AEDB015EC6A4}" type="datetimeFigureOut">
              <a:rPr lang="zh-CN" altLang="en-US" smtClean="0"/>
              <a:t>2025/1/11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603F6A-5061-499D-9D84-95D0E2D4E59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603F6A-5061-499D-9D84-95D0E2D4E590}" type="slidenum">
              <a:rPr lang="zh-CN" altLang="en-US" smtClean="0"/>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603F6A-5061-499D-9D84-95D0E2D4E590}"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603F6A-5061-499D-9D84-95D0E2D4E590}"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603F6A-5061-499D-9D84-95D0E2D4E590}"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603F6A-5061-499D-9D84-95D0E2D4E590}" type="slidenum">
              <a:rPr lang="zh-CN" altLang="en-US" smtClean="0"/>
              <a:t>42</a:t>
            </a:fld>
            <a:endParaRPr lang="zh-CN" altLang="en-US"/>
          </a:p>
        </p:txBody>
      </p:sp>
    </p:spTree>
    <p:extLst>
      <p:ext uri="{BB962C8B-B14F-4D97-AF65-F5344CB8AC3E}">
        <p14:creationId xmlns:p14="http://schemas.microsoft.com/office/powerpoint/2010/main" val="1307576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9FF668-39A8-4F13-82FC-2CBFBADDB15E}" type="datetimeFigureOut">
              <a:rPr lang="zh-CN" altLang="en-US" smtClean="0"/>
              <a:t>2025/1/11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C79D4-7FCE-40E9-8191-EE76EB03DC0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C79D4-7FCE-40E9-8191-EE76EB03DC0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9FF668-39A8-4F13-82FC-2CBFBADDB15E}" type="datetimeFigureOut">
              <a:rPr lang="zh-CN" altLang="en-US" smtClean="0"/>
              <a:t>2025/1/11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C79D4-7FCE-40E9-8191-EE76EB03DC0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6.GI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EFC01EE5-871A-8559-CE66-AF4F1AB165C3}"/>
              </a:ext>
            </a:extLst>
          </p:cNvPr>
          <p:cNvSpPr/>
          <p:nvPr/>
        </p:nvSpPr>
        <p:spPr>
          <a:xfrm>
            <a:off x="4299704" y="-151774"/>
            <a:ext cx="3592590" cy="358077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A30109A-FF58-96F8-EE7E-34A6B54D4728}"/>
              </a:ext>
            </a:extLst>
          </p:cNvPr>
          <p:cNvSpPr txBox="1"/>
          <p:nvPr/>
        </p:nvSpPr>
        <p:spPr>
          <a:xfrm>
            <a:off x="3130826" y="3578503"/>
            <a:ext cx="5943600" cy="523220"/>
          </a:xfrm>
          <a:prstGeom prst="rect">
            <a:avLst/>
          </a:prstGeom>
          <a:noFill/>
        </p:spPr>
        <p:txBody>
          <a:bodyPr wrap="square" rtlCol="0">
            <a:spAutoFit/>
          </a:bodyPr>
          <a:lstStyle/>
          <a:p>
            <a:pPr algn="ctr"/>
            <a:r>
              <a:rPr lang="en-US" altLang="zh-CN" sz="2800" b="1" dirty="0">
                <a:solidFill>
                  <a:srgbClr val="C00000"/>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C00000"/>
              </a:solidFill>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DC0D863A-9AED-9B82-102A-044F5390120F}"/>
              </a:ext>
            </a:extLst>
          </p:cNvPr>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E333FDE6-58AC-BE27-3A11-F1AEE34EA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6938" y="149503"/>
            <a:ext cx="2398122" cy="2901728"/>
          </a:xfrm>
          <a:prstGeom prst="rect">
            <a:avLst/>
          </a:prstGeom>
          <a:noFill/>
        </p:spPr>
      </p:pic>
      <p:cxnSp>
        <p:nvCxnSpPr>
          <p:cNvPr id="10" name="直接连接符 9">
            <a:extLst>
              <a:ext uri="{FF2B5EF4-FFF2-40B4-BE49-F238E27FC236}">
                <a16:creationId xmlns:a16="http://schemas.microsoft.com/office/drawing/2014/main" id="{2865AB80-08F6-ED7C-7673-ACA415FB709E}"/>
              </a:ext>
            </a:extLst>
          </p:cNvPr>
          <p:cNvCxnSpPr/>
          <p:nvPr/>
        </p:nvCxnSpPr>
        <p:spPr>
          <a:xfrm>
            <a:off x="3130826" y="4193096"/>
            <a:ext cx="59436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B786E14-A10A-CE51-45FB-4CF2AC863AB9}"/>
              </a:ext>
            </a:extLst>
          </p:cNvPr>
          <p:cNvSpPr txBox="1"/>
          <p:nvPr/>
        </p:nvSpPr>
        <p:spPr>
          <a:xfrm>
            <a:off x="3130826" y="4346232"/>
            <a:ext cx="5943600" cy="646331"/>
          </a:xfrm>
          <a:prstGeom prst="rect">
            <a:avLst/>
          </a:prstGeom>
          <a:noFill/>
        </p:spPr>
        <p:txBody>
          <a:bodyPr wrap="square" rtlCol="0">
            <a:spAutoFit/>
          </a:bodyPr>
          <a:lstStyle/>
          <a:p>
            <a:pPr algn="ctr"/>
            <a:r>
              <a:rPr lang="en-US" altLang="zh-CN" sz="3600" b="1" dirty="0" err="1">
                <a:solidFill>
                  <a:srgbClr val="C00000"/>
                </a:solidFill>
                <a:latin typeface="Microsoft YaHei UI" panose="020B0503020204020204" pitchFamily="34" charset="-122"/>
                <a:ea typeface="Microsoft YaHei UI" panose="020B0503020204020204" pitchFamily="34" charset="-122"/>
              </a:rPr>
              <a:t>Teamfight</a:t>
            </a:r>
            <a:r>
              <a:rPr lang="en-US" altLang="zh-CN" sz="3600" b="1" dirty="0">
                <a:solidFill>
                  <a:srgbClr val="C00000"/>
                </a:solidFill>
                <a:latin typeface="Microsoft YaHei UI" panose="020B0503020204020204" pitchFamily="34" charset="-122"/>
                <a:ea typeface="Microsoft YaHei UI" panose="020B0503020204020204" pitchFamily="34" charset="-122"/>
              </a:rPr>
              <a:t> Tactics</a:t>
            </a:r>
          </a:p>
        </p:txBody>
      </p:sp>
      <p:pic>
        <p:nvPicPr>
          <p:cNvPr id="13" name="图片 12">
            <a:extLst>
              <a:ext uri="{FF2B5EF4-FFF2-40B4-BE49-F238E27FC236}">
                <a16:creationId xmlns:a16="http://schemas.microsoft.com/office/drawing/2014/main" id="{C4C2E94C-A5EC-E0E9-D259-66A71A149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9274" y="1526096"/>
            <a:ext cx="1524000" cy="2667000"/>
          </a:xfrm>
          <a:prstGeom prst="rect">
            <a:avLst/>
          </a:prstGeom>
        </p:spPr>
      </p:pic>
      <p:pic>
        <p:nvPicPr>
          <p:cNvPr id="15" name="图片 14">
            <a:extLst>
              <a:ext uri="{FF2B5EF4-FFF2-40B4-BE49-F238E27FC236}">
                <a16:creationId xmlns:a16="http://schemas.microsoft.com/office/drawing/2014/main" id="{8B3A59D3-0A11-F58C-AE72-E138F4936E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26" y="1526096"/>
            <a:ext cx="1524000" cy="2667000"/>
          </a:xfrm>
          <a:prstGeom prst="rect">
            <a:avLst/>
          </a:prstGeom>
        </p:spPr>
      </p:pic>
      <p:sp>
        <p:nvSpPr>
          <p:cNvPr id="18" name="文本框 17">
            <a:extLst>
              <a:ext uri="{FF2B5EF4-FFF2-40B4-BE49-F238E27FC236}">
                <a16:creationId xmlns:a16="http://schemas.microsoft.com/office/drawing/2014/main" id="{F4215602-EB81-4650-0896-D8E9910D1BE0}"/>
              </a:ext>
            </a:extLst>
          </p:cNvPr>
          <p:cNvSpPr txBox="1"/>
          <p:nvPr/>
        </p:nvSpPr>
        <p:spPr>
          <a:xfrm>
            <a:off x="13252" y="5030663"/>
            <a:ext cx="12178748" cy="834139"/>
          </a:xfrm>
          <a:prstGeom prst="rect">
            <a:avLst/>
          </a:prstGeom>
          <a:noFill/>
        </p:spPr>
        <p:txBody>
          <a:bodyPr wrap="square" rtlCol="0">
            <a:spAutoFit/>
          </a:bodyPr>
          <a:lstStyle/>
          <a:p>
            <a:pPr algn="ctr">
              <a:lnSpc>
                <a:spcPct val="150000"/>
              </a:lnSpc>
            </a:pPr>
            <a:r>
              <a:rPr lang="en-US" altLang="zh-CN" dirty="0">
                <a:solidFill>
                  <a:srgbClr val="DF4837"/>
                </a:solidFill>
                <a:latin typeface="Microsoft YaHei UI" panose="020B0503020204020204" pitchFamily="34" charset="-122"/>
                <a:ea typeface="Microsoft YaHei UI" panose="020B0503020204020204" pitchFamily="34" charset="-122"/>
              </a:rPr>
              <a:t>Group 16</a:t>
            </a:r>
          </a:p>
          <a:p>
            <a:pPr algn="ctr">
              <a:lnSpc>
                <a:spcPct val="150000"/>
              </a:lnSpc>
            </a:pPr>
            <a:r>
              <a:rPr lang="en-US" altLang="zh-CN" sz="1600" dirty="0">
                <a:solidFill>
                  <a:srgbClr val="DF4837"/>
                </a:solidFill>
                <a:latin typeface="Microsoft YaHei UI" panose="020B0503020204020204" pitchFamily="34" charset="-122"/>
                <a:ea typeface="Microsoft YaHei UI" panose="020B0503020204020204" pitchFamily="34" charset="-122"/>
              </a:rPr>
              <a:t>2250758 </a:t>
            </a:r>
            <a:r>
              <a:rPr lang="zh-CN" altLang="en-US" sz="1600" dirty="0">
                <a:solidFill>
                  <a:srgbClr val="DF4837"/>
                </a:solidFill>
                <a:latin typeface="Microsoft YaHei UI" panose="020B0503020204020204" pitchFamily="34" charset="-122"/>
                <a:ea typeface="Microsoft YaHei UI" panose="020B0503020204020204" pitchFamily="34" charset="-122"/>
              </a:rPr>
              <a:t>林继申 </a:t>
            </a:r>
            <a:r>
              <a:rPr lang="en-US" altLang="zh-CN" sz="1600" dirty="0">
                <a:solidFill>
                  <a:srgbClr val="DF4837"/>
                </a:solidFill>
                <a:latin typeface="Microsoft YaHei UI" panose="020B0503020204020204" pitchFamily="34" charset="-122"/>
                <a:ea typeface="Microsoft YaHei UI" panose="020B0503020204020204" pitchFamily="34" charset="-122"/>
              </a:rPr>
              <a:t>2251730 </a:t>
            </a:r>
            <a:r>
              <a:rPr lang="zh-CN" altLang="en-US" sz="1600" dirty="0">
                <a:solidFill>
                  <a:srgbClr val="DF4837"/>
                </a:solidFill>
                <a:latin typeface="Microsoft YaHei UI" panose="020B0503020204020204" pitchFamily="34" charset="-122"/>
                <a:ea typeface="Microsoft YaHei UI" panose="020B0503020204020204" pitchFamily="34" charset="-122"/>
              </a:rPr>
              <a:t>刘淑仪 </a:t>
            </a:r>
            <a:r>
              <a:rPr lang="en-US" altLang="zh-CN" sz="1600" dirty="0">
                <a:solidFill>
                  <a:srgbClr val="DF4837"/>
                </a:solidFill>
                <a:latin typeface="Microsoft YaHei UI" panose="020B0503020204020204" pitchFamily="34" charset="-122"/>
                <a:ea typeface="Microsoft YaHei UI" panose="020B0503020204020204" pitchFamily="34" charset="-122"/>
              </a:rPr>
              <a:t>2252843 </a:t>
            </a:r>
            <a:r>
              <a:rPr lang="zh-CN" altLang="en-US" sz="1600" dirty="0">
                <a:solidFill>
                  <a:srgbClr val="DF4837"/>
                </a:solidFill>
                <a:latin typeface="Microsoft YaHei UI" panose="020B0503020204020204" pitchFamily="34" charset="-122"/>
                <a:ea typeface="Microsoft YaHei UI" panose="020B0503020204020204" pitchFamily="34" charset="-122"/>
              </a:rPr>
              <a:t>杨宇琨 </a:t>
            </a:r>
            <a:r>
              <a:rPr lang="en-US" altLang="zh-CN" sz="1600" dirty="0">
                <a:solidFill>
                  <a:srgbClr val="DF4837"/>
                </a:solidFill>
                <a:latin typeface="Microsoft YaHei UI" panose="020B0503020204020204" pitchFamily="34" charset="-122"/>
                <a:ea typeface="Microsoft YaHei UI" panose="020B0503020204020204" pitchFamily="34" charset="-122"/>
              </a:rPr>
              <a:t>2256225 </a:t>
            </a:r>
            <a:r>
              <a:rPr lang="zh-CN" altLang="en-US" sz="1600" dirty="0">
                <a:solidFill>
                  <a:srgbClr val="DF4837"/>
                </a:solidFill>
                <a:latin typeface="Microsoft YaHei UI" panose="020B0503020204020204" pitchFamily="34" charset="-122"/>
                <a:ea typeface="Microsoft YaHei UI" panose="020B0503020204020204" pitchFamily="34" charset="-122"/>
              </a:rPr>
              <a:t>中谷天音</a:t>
            </a:r>
            <a:endParaRPr lang="en-US" altLang="zh-CN" sz="1600" dirty="0">
              <a:solidFill>
                <a:srgbClr val="DF4837"/>
              </a:solidFill>
              <a:latin typeface="Microsoft YaHei UI" panose="020B0503020204020204" pitchFamily="34" charset="-122"/>
              <a:ea typeface="Microsoft YaHei UI" panose="020B0503020204020204" pitchFamily="34" charset="-122"/>
            </a:endParaRPr>
          </a:p>
        </p:txBody>
      </p:sp>
      <p:sp>
        <p:nvSpPr>
          <p:cNvPr id="19" name="矩形 18">
            <a:extLst>
              <a:ext uri="{FF2B5EF4-FFF2-40B4-BE49-F238E27FC236}">
                <a16:creationId xmlns:a16="http://schemas.microsoft.com/office/drawing/2014/main" id="{ACD4A72A-4FE2-3776-A3C7-01BCB2E0C736}"/>
              </a:ext>
            </a:extLst>
          </p:cNvPr>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1978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Builder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sp>
        <p:nvSpPr>
          <p:cNvPr id="10" name="右箭头 9"/>
          <p:cNvSpPr/>
          <p:nvPr/>
        </p:nvSpPr>
        <p:spPr>
          <a:xfrm>
            <a:off x="5420155" y="3517900"/>
            <a:ext cx="528955" cy="254000"/>
          </a:xfrm>
          <a:prstGeom prst="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818256" y="1765631"/>
            <a:ext cx="4188310" cy="3778876"/>
          </a:xfrm>
          <a:prstGeom prst="rect">
            <a:avLst/>
          </a:prstGeom>
        </p:spPr>
      </p:pic>
      <p:pic>
        <p:nvPicPr>
          <p:cNvPr id="11" name="图片 10"/>
          <p:cNvPicPr>
            <a:picLocks noChangeAspect="1"/>
          </p:cNvPicPr>
          <p:nvPr/>
        </p:nvPicPr>
        <p:blipFill>
          <a:blip r:embed="rId4"/>
          <a:stretch>
            <a:fillRect/>
          </a:stretch>
        </p:blipFill>
        <p:spPr>
          <a:xfrm>
            <a:off x="6362700" y="3960891"/>
            <a:ext cx="3404235" cy="1983337"/>
          </a:xfrm>
          <a:prstGeom prst="rect">
            <a:avLst/>
          </a:prstGeom>
        </p:spPr>
      </p:pic>
      <p:pic>
        <p:nvPicPr>
          <p:cNvPr id="12" name="图片 11"/>
          <p:cNvPicPr>
            <a:picLocks noChangeAspect="1"/>
          </p:cNvPicPr>
          <p:nvPr/>
        </p:nvPicPr>
        <p:blipFill>
          <a:blip r:embed="rId5"/>
          <a:stretch>
            <a:fillRect/>
          </a:stretch>
        </p:blipFill>
        <p:spPr>
          <a:xfrm>
            <a:off x="6362700" y="969010"/>
            <a:ext cx="3404235" cy="2870835"/>
          </a:xfrm>
          <a:prstGeom prst="rect">
            <a:avLst/>
          </a:prstGeom>
        </p:spPr>
      </p:pic>
      <p:pic>
        <p:nvPicPr>
          <p:cNvPr id="14" name="图片 13">
            <a:extLst>
              <a:ext uri="{FF2B5EF4-FFF2-40B4-BE49-F238E27FC236}">
                <a16:creationId xmlns:a16="http://schemas.microsoft.com/office/drawing/2014/main" id="{037F3F1A-14C1-4316-819A-0D80AB668E5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6" name="文本框 15">
            <a:extLst>
              <a:ext uri="{FF2B5EF4-FFF2-40B4-BE49-F238E27FC236}">
                <a16:creationId xmlns:a16="http://schemas.microsoft.com/office/drawing/2014/main" id="{CA20354E-1945-49B6-A3CB-278F32AB781B}"/>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Code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Builder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1" name="图片 10">
            <a:extLst>
              <a:ext uri="{FF2B5EF4-FFF2-40B4-BE49-F238E27FC236}">
                <a16:creationId xmlns:a16="http://schemas.microsoft.com/office/drawing/2014/main" id="{779CBE76-1C08-4D4C-B810-5CB3F22585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4" name="文本框 13">
            <a:extLst>
              <a:ext uri="{FF2B5EF4-FFF2-40B4-BE49-F238E27FC236}">
                <a16:creationId xmlns:a16="http://schemas.microsoft.com/office/drawing/2014/main" id="{6C0CDBA4-F5D7-4FFE-A5DC-FC114CE81CE8}"/>
              </a:ext>
            </a:extLst>
          </p:cNvPr>
          <p:cNvSpPr txBox="1"/>
          <p:nvPr/>
        </p:nvSpPr>
        <p:spPr>
          <a:xfrm>
            <a:off x="546651" y="1048937"/>
            <a:ext cx="6105939"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Implemented Improvements</a:t>
            </a:r>
          </a:p>
        </p:txBody>
      </p:sp>
      <p:sp>
        <p:nvSpPr>
          <p:cNvPr id="15" name="文本框 14">
            <a:extLst>
              <a:ext uri="{FF2B5EF4-FFF2-40B4-BE49-F238E27FC236}">
                <a16:creationId xmlns:a16="http://schemas.microsoft.com/office/drawing/2014/main" id="{E4E9242D-EA16-4DAD-B7DF-E9F81555EE12}"/>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Clear Distinction Between Melee and Ranged Heroes</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Improved Maintainability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Enhanced Scalability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Simplified Initialization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Increased Flexibility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Reduce Attribute Redundancy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Composite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9" name="图片 8">
            <a:extLst>
              <a:ext uri="{FF2B5EF4-FFF2-40B4-BE49-F238E27FC236}">
                <a16:creationId xmlns:a16="http://schemas.microsoft.com/office/drawing/2014/main" id="{3F643A55-679E-4999-86FE-3D768DE2F3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0" name="文本框 9">
            <a:extLst>
              <a:ext uri="{FF2B5EF4-FFF2-40B4-BE49-F238E27FC236}">
                <a16:creationId xmlns:a16="http://schemas.microsoft.com/office/drawing/2014/main" id="{B1438F25-BD5C-4745-9A69-752F2BFB6D74}"/>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Original Problems</a:t>
            </a:r>
          </a:p>
        </p:txBody>
      </p:sp>
      <p:sp>
        <p:nvSpPr>
          <p:cNvPr id="11" name="文本框 10">
            <a:extLst>
              <a:ext uri="{FF2B5EF4-FFF2-40B4-BE49-F238E27FC236}">
                <a16:creationId xmlns:a16="http://schemas.microsoft.com/office/drawing/2014/main" id="{1905531A-064C-4F6F-87E7-5967EB8F3167}"/>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Code Duplication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Lack of Flexibility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Tight Coupling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Composite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7" name="图片 6" descr="495ceb62-7c7b-4130-bd77-e6350e7d9d95"/>
          <p:cNvPicPr>
            <a:picLocks noChangeAspect="1"/>
          </p:cNvPicPr>
          <p:nvPr/>
        </p:nvPicPr>
        <p:blipFill>
          <a:blip r:embed="rId3"/>
          <a:stretch>
            <a:fillRect/>
          </a:stretch>
        </p:blipFill>
        <p:spPr>
          <a:xfrm>
            <a:off x="2554692" y="867607"/>
            <a:ext cx="7088143" cy="5122786"/>
          </a:xfrm>
          <a:prstGeom prst="rect">
            <a:avLst/>
          </a:prstGeom>
        </p:spPr>
      </p:pic>
      <p:pic>
        <p:nvPicPr>
          <p:cNvPr id="10" name="图片 9">
            <a:extLst>
              <a:ext uri="{FF2B5EF4-FFF2-40B4-BE49-F238E27FC236}">
                <a16:creationId xmlns:a16="http://schemas.microsoft.com/office/drawing/2014/main" id="{13BD5567-9285-4704-A785-E78C9DE383D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1" name="文本框 10">
            <a:extLst>
              <a:ext uri="{FF2B5EF4-FFF2-40B4-BE49-F238E27FC236}">
                <a16:creationId xmlns:a16="http://schemas.microsoft.com/office/drawing/2014/main" id="{C173B2BC-6901-4F0B-9CF9-7F61D603127C}"/>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UML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Composite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2" name="图片 11">
            <a:extLst>
              <a:ext uri="{FF2B5EF4-FFF2-40B4-BE49-F238E27FC236}">
                <a16:creationId xmlns:a16="http://schemas.microsoft.com/office/drawing/2014/main" id="{314A10F3-CA0B-4F5F-9CD6-3DDCB6C7E8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4" name="文本框 13">
            <a:extLst>
              <a:ext uri="{FF2B5EF4-FFF2-40B4-BE49-F238E27FC236}">
                <a16:creationId xmlns:a16="http://schemas.microsoft.com/office/drawing/2014/main" id="{244F7C32-D913-4AAA-B1C5-87FA48023930}"/>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Code</a:t>
            </a:r>
          </a:p>
        </p:txBody>
      </p:sp>
      <p:grpSp>
        <p:nvGrpSpPr>
          <p:cNvPr id="9" name="组合 8">
            <a:extLst>
              <a:ext uri="{FF2B5EF4-FFF2-40B4-BE49-F238E27FC236}">
                <a16:creationId xmlns:a16="http://schemas.microsoft.com/office/drawing/2014/main" id="{8A69F0EF-5EAB-4672-8493-ADD8FD384BE3}"/>
              </a:ext>
            </a:extLst>
          </p:cNvPr>
          <p:cNvGrpSpPr/>
          <p:nvPr/>
        </p:nvGrpSpPr>
        <p:grpSpPr>
          <a:xfrm>
            <a:off x="2487928" y="967113"/>
            <a:ext cx="7216141" cy="4923774"/>
            <a:chOff x="2221230" y="880860"/>
            <a:chExt cx="7216141" cy="4923774"/>
          </a:xfrm>
        </p:grpSpPr>
        <p:pic>
          <p:nvPicPr>
            <p:cNvPr id="7" name="图片 6"/>
            <p:cNvPicPr>
              <a:picLocks noChangeAspect="1"/>
            </p:cNvPicPr>
            <p:nvPr/>
          </p:nvPicPr>
          <p:blipFill>
            <a:blip r:embed="rId4"/>
            <a:stretch>
              <a:fillRect/>
            </a:stretch>
          </p:blipFill>
          <p:spPr>
            <a:xfrm>
              <a:off x="2221230" y="880860"/>
              <a:ext cx="7216140" cy="1752600"/>
            </a:xfrm>
            <a:prstGeom prst="rect">
              <a:avLst/>
            </a:prstGeom>
          </p:spPr>
        </p:pic>
        <p:pic>
          <p:nvPicPr>
            <p:cNvPr id="8" name="图片 7"/>
            <p:cNvPicPr>
              <a:picLocks noChangeAspect="1"/>
            </p:cNvPicPr>
            <p:nvPr/>
          </p:nvPicPr>
          <p:blipFill>
            <a:blip r:embed="rId5"/>
            <a:stretch>
              <a:fillRect/>
            </a:stretch>
          </p:blipFill>
          <p:spPr>
            <a:xfrm>
              <a:off x="2221231" y="3437461"/>
              <a:ext cx="7216140" cy="2367173"/>
            </a:xfrm>
            <a:prstGeom prst="rect">
              <a:avLst/>
            </a:prstGeom>
          </p:spPr>
        </p:pic>
        <p:sp>
          <p:nvSpPr>
            <p:cNvPr id="15" name="右箭头 9">
              <a:extLst>
                <a:ext uri="{FF2B5EF4-FFF2-40B4-BE49-F238E27FC236}">
                  <a16:creationId xmlns:a16="http://schemas.microsoft.com/office/drawing/2014/main" id="{3508AF24-16C3-450E-AD71-A5AF94C60671}"/>
                </a:ext>
              </a:extLst>
            </p:cNvPr>
            <p:cNvSpPr/>
            <p:nvPr/>
          </p:nvSpPr>
          <p:spPr>
            <a:xfrm rot="5400000">
              <a:off x="5564822" y="2924937"/>
              <a:ext cx="528955" cy="254000"/>
            </a:xfrm>
            <a:prstGeom prst="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Composite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1" name="图片 10">
            <a:extLst>
              <a:ext uri="{FF2B5EF4-FFF2-40B4-BE49-F238E27FC236}">
                <a16:creationId xmlns:a16="http://schemas.microsoft.com/office/drawing/2014/main" id="{A0A19CE6-9B1C-44C5-8BFD-BB61978998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4" name="文本框 13">
            <a:extLst>
              <a:ext uri="{FF2B5EF4-FFF2-40B4-BE49-F238E27FC236}">
                <a16:creationId xmlns:a16="http://schemas.microsoft.com/office/drawing/2014/main" id="{134B1498-6FE3-4C52-8F49-21F412B15663}"/>
              </a:ext>
            </a:extLst>
          </p:cNvPr>
          <p:cNvSpPr txBox="1"/>
          <p:nvPr/>
        </p:nvSpPr>
        <p:spPr>
          <a:xfrm>
            <a:off x="546651" y="1048937"/>
            <a:ext cx="6105939"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Implemented Improvements</a:t>
            </a:r>
          </a:p>
        </p:txBody>
      </p:sp>
      <p:sp>
        <p:nvSpPr>
          <p:cNvPr id="15" name="文本框 14">
            <a:extLst>
              <a:ext uri="{FF2B5EF4-FFF2-40B4-BE49-F238E27FC236}">
                <a16:creationId xmlns:a16="http://schemas.microsoft.com/office/drawing/2014/main" id="{AF8B4A73-6F8F-4E0A-A808-851CDDC290AE}"/>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Decoupling and Abstraction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Reduced Code Duplication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Support for Multiple Node Types</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Unified Node Management</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Improved Code Readability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Support for Dynamic Structures</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Simplified Client Code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Singleton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9" name="图片 8">
            <a:extLst>
              <a:ext uri="{FF2B5EF4-FFF2-40B4-BE49-F238E27FC236}">
                <a16:creationId xmlns:a16="http://schemas.microsoft.com/office/drawing/2014/main" id="{A099CAA4-52B3-47DB-90B2-37BBD139ED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0" name="文本框 9">
            <a:extLst>
              <a:ext uri="{FF2B5EF4-FFF2-40B4-BE49-F238E27FC236}">
                <a16:creationId xmlns:a16="http://schemas.microsoft.com/office/drawing/2014/main" id="{6049037C-50ED-480A-8EAB-2DC9B9416F31}"/>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Original Problems</a:t>
            </a:r>
          </a:p>
        </p:txBody>
      </p:sp>
      <p:sp>
        <p:nvSpPr>
          <p:cNvPr id="11" name="文本框 10">
            <a:extLst>
              <a:ext uri="{FF2B5EF4-FFF2-40B4-BE49-F238E27FC236}">
                <a16:creationId xmlns:a16="http://schemas.microsoft.com/office/drawing/2014/main" id="{A69577A6-9F56-462F-83B5-89E1C685E87B}"/>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Multiple Instances Problem</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Global Access Problem</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Initialization Problem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Singleton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7" name="图片 6" descr="194e33c8-1a6b-41a9-955b-e26386126a62"/>
          <p:cNvPicPr>
            <a:picLocks noChangeAspect="1"/>
          </p:cNvPicPr>
          <p:nvPr/>
        </p:nvPicPr>
        <p:blipFill>
          <a:blip r:embed="rId3"/>
          <a:stretch>
            <a:fillRect/>
          </a:stretch>
        </p:blipFill>
        <p:spPr>
          <a:xfrm>
            <a:off x="2093861" y="1310547"/>
            <a:ext cx="8004276" cy="4233636"/>
          </a:xfrm>
          <a:prstGeom prst="rect">
            <a:avLst/>
          </a:prstGeom>
        </p:spPr>
      </p:pic>
      <p:pic>
        <p:nvPicPr>
          <p:cNvPr id="10" name="图片 9">
            <a:extLst>
              <a:ext uri="{FF2B5EF4-FFF2-40B4-BE49-F238E27FC236}">
                <a16:creationId xmlns:a16="http://schemas.microsoft.com/office/drawing/2014/main" id="{453EC176-FBD2-4261-B2B7-00499B4A257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1" name="文本框 10">
            <a:extLst>
              <a:ext uri="{FF2B5EF4-FFF2-40B4-BE49-F238E27FC236}">
                <a16:creationId xmlns:a16="http://schemas.microsoft.com/office/drawing/2014/main" id="{F7306178-044F-4C31-BC8E-A3E53258AF45}"/>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UML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Singleton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9" name="图片 8"/>
          <p:cNvPicPr>
            <a:picLocks noChangeAspect="1"/>
          </p:cNvPicPr>
          <p:nvPr/>
        </p:nvPicPr>
        <p:blipFill>
          <a:blip r:embed="rId3"/>
          <a:stretch>
            <a:fillRect/>
          </a:stretch>
        </p:blipFill>
        <p:spPr>
          <a:xfrm>
            <a:off x="610026" y="1855781"/>
            <a:ext cx="4607561" cy="3586317"/>
          </a:xfrm>
          <a:prstGeom prst="rect">
            <a:avLst/>
          </a:prstGeom>
        </p:spPr>
      </p:pic>
      <p:pic>
        <p:nvPicPr>
          <p:cNvPr id="11" name="图片 10"/>
          <p:cNvPicPr>
            <a:picLocks noChangeAspect="1"/>
          </p:cNvPicPr>
          <p:nvPr/>
        </p:nvPicPr>
        <p:blipFill>
          <a:blip r:embed="rId4"/>
          <a:stretch>
            <a:fillRect/>
          </a:stretch>
        </p:blipFill>
        <p:spPr>
          <a:xfrm>
            <a:off x="6631304" y="1855780"/>
            <a:ext cx="3868915" cy="3586318"/>
          </a:xfrm>
          <a:prstGeom prst="rect">
            <a:avLst/>
          </a:prstGeom>
        </p:spPr>
      </p:pic>
      <p:pic>
        <p:nvPicPr>
          <p:cNvPr id="12" name="图片 11">
            <a:extLst>
              <a:ext uri="{FF2B5EF4-FFF2-40B4-BE49-F238E27FC236}">
                <a16:creationId xmlns:a16="http://schemas.microsoft.com/office/drawing/2014/main" id="{ABDF8AE4-16B5-4013-A935-ECDCCA78DC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4" name="文本框 13">
            <a:extLst>
              <a:ext uri="{FF2B5EF4-FFF2-40B4-BE49-F238E27FC236}">
                <a16:creationId xmlns:a16="http://schemas.microsoft.com/office/drawing/2014/main" id="{A943B3AA-6E13-4EBC-9745-39B74DC4B7AF}"/>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Code</a:t>
            </a:r>
          </a:p>
        </p:txBody>
      </p:sp>
      <p:sp>
        <p:nvSpPr>
          <p:cNvPr id="16" name="右箭头 9">
            <a:extLst>
              <a:ext uri="{FF2B5EF4-FFF2-40B4-BE49-F238E27FC236}">
                <a16:creationId xmlns:a16="http://schemas.microsoft.com/office/drawing/2014/main" id="{E33DFE12-C60D-45CC-B885-EF6D21E035D1}"/>
              </a:ext>
            </a:extLst>
          </p:cNvPr>
          <p:cNvSpPr/>
          <p:nvPr/>
        </p:nvSpPr>
        <p:spPr>
          <a:xfrm>
            <a:off x="5659968" y="3517900"/>
            <a:ext cx="528955" cy="254000"/>
          </a:xfrm>
          <a:prstGeom prst="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Singleton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1" name="图片 10">
            <a:extLst>
              <a:ext uri="{FF2B5EF4-FFF2-40B4-BE49-F238E27FC236}">
                <a16:creationId xmlns:a16="http://schemas.microsoft.com/office/drawing/2014/main" id="{B702C6B0-C297-4814-BCC8-D42220ACCD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4" name="文本框 13">
            <a:extLst>
              <a:ext uri="{FF2B5EF4-FFF2-40B4-BE49-F238E27FC236}">
                <a16:creationId xmlns:a16="http://schemas.microsoft.com/office/drawing/2014/main" id="{A0689282-F59A-42C3-A13B-3F4D4CC43D13}"/>
              </a:ext>
            </a:extLst>
          </p:cNvPr>
          <p:cNvSpPr txBox="1"/>
          <p:nvPr/>
        </p:nvSpPr>
        <p:spPr>
          <a:xfrm>
            <a:off x="546651" y="1048937"/>
            <a:ext cx="6105939"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Implemented Improvements</a:t>
            </a:r>
          </a:p>
        </p:txBody>
      </p:sp>
      <p:sp>
        <p:nvSpPr>
          <p:cNvPr id="15" name="文本框 14">
            <a:extLst>
              <a:ext uri="{FF2B5EF4-FFF2-40B4-BE49-F238E27FC236}">
                <a16:creationId xmlns:a16="http://schemas.microsoft.com/office/drawing/2014/main" id="{C0A78E97-8C27-4B7C-8E8C-AD800DFA789A}"/>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Single Instance Management</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Simplified Global Access</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Initialization Optimization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Code Simplification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Prevention of Illegal Instantiation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Enhanced Testability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17" name="文本框 16"/>
          <p:cNvSpPr txBox="1"/>
          <p:nvPr/>
        </p:nvSpPr>
        <p:spPr>
          <a:xfrm>
            <a:off x="546735" y="1679576"/>
            <a:ext cx="5313680" cy="2338632"/>
          </a:xfrm>
          <a:prstGeom prst="rect">
            <a:avLst/>
          </a:prstGeom>
          <a:noFill/>
        </p:spPr>
        <p:txBody>
          <a:bodyPr wrap="none" rtlCol="0">
            <a:noAutofit/>
          </a:bodyPr>
          <a:lstStyle/>
          <a:p>
            <a:pPr marL="285750" indent="-285750" algn="l">
              <a:lnSpc>
                <a:spcPct val="250000"/>
              </a:lnSpc>
              <a:buFont typeface="Wingdings" panose="05000000000000000000" pitchFamily="2" charset="2"/>
              <a:buChar char="Ø"/>
            </a:pPr>
            <a:r>
              <a:rPr lang="en-US" altLang="zh-CN" dirty="0">
                <a:solidFill>
                  <a:srgbClr val="C00000"/>
                </a:solidFill>
                <a:latin typeface="Microsoft YaHei UI" panose="020B0503020204020204" pitchFamily="34" charset="-122"/>
                <a:ea typeface="Microsoft YaHei UI" panose="020B0503020204020204" pitchFamily="34" charset="-122"/>
              </a:rPr>
              <a:t>Introduction and </a:t>
            </a:r>
            <a:r>
              <a:rPr lang="en-US" altLang="zh-CN" dirty="0">
                <a:solidFill>
                  <a:srgbClr val="C00000"/>
                </a:solidFill>
                <a:effectLst/>
                <a:latin typeface="Microsoft YaHei UI" panose="020B0503020204020204" pitchFamily="34" charset="-122"/>
                <a:ea typeface="Microsoft YaHei UI" panose="020B0503020204020204" pitchFamily="34" charset="-122"/>
                <a:sym typeface="+mn-ea"/>
              </a:rPr>
              <a:t>Motivation</a:t>
            </a:r>
            <a:endParaRPr lang="en-US" altLang="zh-CN" dirty="0">
              <a:solidFill>
                <a:srgbClr val="C00000"/>
              </a:solidFill>
              <a:latin typeface="Microsoft YaHei UI" panose="020B0503020204020204" pitchFamily="34" charset="-122"/>
              <a:ea typeface="Microsoft YaHei UI" panose="020B0503020204020204" pitchFamily="34" charset="-122"/>
            </a:endParaRPr>
          </a:p>
          <a:p>
            <a:pPr marL="285750" indent="-285750" algn="l">
              <a:lnSpc>
                <a:spcPct val="250000"/>
              </a:lnSpc>
              <a:buFont typeface="Wingdings" panose="05000000000000000000" pitchFamily="2" charset="2"/>
              <a:buChar char="Ø"/>
            </a:pPr>
            <a:r>
              <a:rPr lang="en-US" altLang="zh-CN" b="0" dirty="0">
                <a:solidFill>
                  <a:srgbClr val="C00000"/>
                </a:solidFill>
                <a:effectLst/>
                <a:latin typeface="Microsoft YaHei UI" panose="020B0503020204020204" pitchFamily="34" charset="-122"/>
                <a:ea typeface="Microsoft YaHei UI" panose="020B0503020204020204" pitchFamily="34" charset="-122"/>
              </a:rPr>
              <a:t>Refactoring with Design Patterns</a:t>
            </a:r>
          </a:p>
          <a:p>
            <a:pPr marL="285750" indent="-285750" algn="l">
              <a:lnSpc>
                <a:spcPct val="250000"/>
              </a:lnSpc>
              <a:buFont typeface="Wingdings" panose="05000000000000000000" pitchFamily="2" charset="2"/>
              <a:buChar char="Ø"/>
            </a:pPr>
            <a:r>
              <a:rPr lang="en-US" altLang="zh-CN" b="0" dirty="0">
                <a:solidFill>
                  <a:srgbClr val="C00000"/>
                </a:solidFill>
                <a:effectLst/>
                <a:latin typeface="Microsoft YaHei UI" panose="020B0503020204020204" pitchFamily="34" charset="-122"/>
                <a:ea typeface="Microsoft YaHei UI" panose="020B0503020204020204" pitchFamily="34" charset="-122"/>
              </a:rPr>
              <a:t>Critical Problems and Solutions</a:t>
            </a: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4846" y="3673654"/>
            <a:ext cx="4438650" cy="1905000"/>
          </a:xfrm>
          <a:prstGeom prst="rect">
            <a:avLst/>
          </a:prstGeom>
        </p:spPr>
      </p:pic>
      <p:pic>
        <p:nvPicPr>
          <p:cNvPr id="11" name="图片 10">
            <a:extLst>
              <a:ext uri="{FF2B5EF4-FFF2-40B4-BE49-F238E27FC236}">
                <a16:creationId xmlns:a16="http://schemas.microsoft.com/office/drawing/2014/main" id="{C6E53DF2-B591-4261-A881-37390C4DA9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cxnSp>
        <p:nvCxnSpPr>
          <p:cNvPr id="13" name="直接连接符 12">
            <a:extLst>
              <a:ext uri="{FF2B5EF4-FFF2-40B4-BE49-F238E27FC236}">
                <a16:creationId xmlns:a16="http://schemas.microsoft.com/office/drawing/2014/main" id="{D188BDA1-6D65-452C-8B65-668853A1FA3C}"/>
              </a:ext>
            </a:extLst>
          </p:cNvPr>
          <p:cNvCxnSpPr>
            <a:cxnSpLocks/>
          </p:cNvCxnSpPr>
          <p:nvPr/>
        </p:nvCxnSpPr>
        <p:spPr>
          <a:xfrm>
            <a:off x="546652" y="1572157"/>
            <a:ext cx="2345635"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CF0F8E1-DF76-4E7A-8078-409C8A9231C6}"/>
              </a:ext>
            </a:extLst>
          </p:cNvPr>
          <p:cNvSpPr txBox="1"/>
          <p:nvPr/>
        </p:nvSpPr>
        <p:spPr>
          <a:xfrm>
            <a:off x="546652" y="1048937"/>
            <a:ext cx="1810111" cy="523220"/>
          </a:xfrm>
          <a:prstGeom prst="rect">
            <a:avLst/>
          </a:prstGeom>
          <a:noFill/>
        </p:spPr>
        <p:txBody>
          <a:bodyPr wrap="non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Contents</a:t>
            </a:r>
            <a:endParaRPr lang="zh-CN" altLang="en-US" sz="2800" b="1" dirty="0">
              <a:solidFill>
                <a:srgbClr val="C00000"/>
              </a:solidFill>
              <a:latin typeface="Microsoft YaHei UI" panose="020B0503020204020204" pitchFamily="34" charset="-122"/>
              <a:ea typeface="Microsoft YaHei UI" panose="020B0503020204020204" pitchFamily="34" charset="-122"/>
            </a:endParaRPr>
          </a:p>
        </p:txBody>
      </p:sp>
      <p:sp>
        <p:nvSpPr>
          <p:cNvPr id="18" name="文本框 17">
            <a:extLst>
              <a:ext uri="{FF2B5EF4-FFF2-40B4-BE49-F238E27FC236}">
                <a16:creationId xmlns:a16="http://schemas.microsoft.com/office/drawing/2014/main" id="{E5E55ADA-1573-421A-87BF-96E86B4E5680}"/>
              </a:ext>
            </a:extLst>
          </p:cNvPr>
          <p:cNvSpPr txBox="1"/>
          <p:nvPr/>
        </p:nvSpPr>
        <p:spPr>
          <a:xfrm>
            <a:off x="460512" y="115547"/>
            <a:ext cx="6206987"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Facade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9" name="图片 8">
            <a:extLst>
              <a:ext uri="{FF2B5EF4-FFF2-40B4-BE49-F238E27FC236}">
                <a16:creationId xmlns:a16="http://schemas.microsoft.com/office/drawing/2014/main" id="{B02DCCFC-DBA4-4393-8563-8A0E4918F7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0" name="文本框 9">
            <a:extLst>
              <a:ext uri="{FF2B5EF4-FFF2-40B4-BE49-F238E27FC236}">
                <a16:creationId xmlns:a16="http://schemas.microsoft.com/office/drawing/2014/main" id="{DC562C56-0C39-44A2-A2FB-2F6DF7AF9F3E}"/>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Original Problems</a:t>
            </a:r>
          </a:p>
        </p:txBody>
      </p:sp>
      <p:sp>
        <p:nvSpPr>
          <p:cNvPr id="11" name="文本框 10">
            <a:extLst>
              <a:ext uri="{FF2B5EF4-FFF2-40B4-BE49-F238E27FC236}">
                <a16:creationId xmlns:a16="http://schemas.microsoft.com/office/drawing/2014/main" id="{9E1EE4FA-40B5-4360-9396-E863F1EBF723}"/>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High Coupling</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Code Duplication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Difficult to Extend</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Global Variable Risks</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Lack of Encapsulation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Facade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7" name="图片 6" descr="c4f5f815-4cd2-42ae-bbab-092e5c847240"/>
          <p:cNvPicPr>
            <a:picLocks noChangeAspect="1"/>
          </p:cNvPicPr>
          <p:nvPr/>
        </p:nvPicPr>
        <p:blipFill>
          <a:blip r:embed="rId3"/>
          <a:stretch>
            <a:fillRect/>
          </a:stretch>
        </p:blipFill>
        <p:spPr>
          <a:xfrm>
            <a:off x="2459355" y="888682"/>
            <a:ext cx="7273290" cy="5080635"/>
          </a:xfrm>
          <a:prstGeom prst="rect">
            <a:avLst/>
          </a:prstGeom>
        </p:spPr>
      </p:pic>
      <p:pic>
        <p:nvPicPr>
          <p:cNvPr id="10" name="图片 9">
            <a:extLst>
              <a:ext uri="{FF2B5EF4-FFF2-40B4-BE49-F238E27FC236}">
                <a16:creationId xmlns:a16="http://schemas.microsoft.com/office/drawing/2014/main" id="{62A500D1-0562-4328-8C62-68EF93378CD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1" name="文本框 10">
            <a:extLst>
              <a:ext uri="{FF2B5EF4-FFF2-40B4-BE49-F238E27FC236}">
                <a16:creationId xmlns:a16="http://schemas.microsoft.com/office/drawing/2014/main" id="{A6E40C7A-CF56-43FF-86F5-D2C0CBA9FDA2}"/>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UML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Facade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1" name="图片 10"/>
          <p:cNvPicPr>
            <a:picLocks noChangeAspect="1"/>
          </p:cNvPicPr>
          <p:nvPr/>
        </p:nvPicPr>
        <p:blipFill>
          <a:blip r:embed="rId3"/>
          <a:stretch>
            <a:fillRect/>
          </a:stretch>
        </p:blipFill>
        <p:spPr>
          <a:xfrm>
            <a:off x="633743" y="2090622"/>
            <a:ext cx="4544839" cy="3004557"/>
          </a:xfrm>
          <a:prstGeom prst="rect">
            <a:avLst/>
          </a:prstGeom>
        </p:spPr>
      </p:pic>
      <p:pic>
        <p:nvPicPr>
          <p:cNvPr id="12" name="图片 11"/>
          <p:cNvPicPr>
            <a:picLocks noChangeAspect="1"/>
          </p:cNvPicPr>
          <p:nvPr/>
        </p:nvPicPr>
        <p:blipFill>
          <a:blip r:embed="rId4"/>
          <a:stretch>
            <a:fillRect/>
          </a:stretch>
        </p:blipFill>
        <p:spPr>
          <a:xfrm>
            <a:off x="6516233" y="2090622"/>
            <a:ext cx="3528780" cy="3004557"/>
          </a:xfrm>
          <a:prstGeom prst="rect">
            <a:avLst/>
          </a:prstGeom>
        </p:spPr>
      </p:pic>
      <p:pic>
        <p:nvPicPr>
          <p:cNvPr id="14" name="图片 13">
            <a:extLst>
              <a:ext uri="{FF2B5EF4-FFF2-40B4-BE49-F238E27FC236}">
                <a16:creationId xmlns:a16="http://schemas.microsoft.com/office/drawing/2014/main" id="{8D2D60CA-19B4-47DC-AD3E-0FD98C2DC9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5" name="文本框 14">
            <a:extLst>
              <a:ext uri="{FF2B5EF4-FFF2-40B4-BE49-F238E27FC236}">
                <a16:creationId xmlns:a16="http://schemas.microsoft.com/office/drawing/2014/main" id="{2B433838-6A22-43DD-BF14-65E150EC79F6}"/>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Code</a:t>
            </a:r>
          </a:p>
        </p:txBody>
      </p:sp>
      <p:sp>
        <p:nvSpPr>
          <p:cNvPr id="16" name="右箭头 9">
            <a:extLst>
              <a:ext uri="{FF2B5EF4-FFF2-40B4-BE49-F238E27FC236}">
                <a16:creationId xmlns:a16="http://schemas.microsoft.com/office/drawing/2014/main" id="{05ED24E3-4FCE-4837-B299-9658871B9C4D}"/>
              </a:ext>
            </a:extLst>
          </p:cNvPr>
          <p:cNvSpPr/>
          <p:nvPr/>
        </p:nvSpPr>
        <p:spPr>
          <a:xfrm>
            <a:off x="5582930" y="3171215"/>
            <a:ext cx="528955" cy="254000"/>
          </a:xfrm>
          <a:prstGeom prst="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Facade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1" name="图片 10">
            <a:extLst>
              <a:ext uri="{FF2B5EF4-FFF2-40B4-BE49-F238E27FC236}">
                <a16:creationId xmlns:a16="http://schemas.microsoft.com/office/drawing/2014/main" id="{D0C6E5DE-65D6-4EB9-9EB6-8794B167D3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4" name="文本框 13">
            <a:extLst>
              <a:ext uri="{FF2B5EF4-FFF2-40B4-BE49-F238E27FC236}">
                <a16:creationId xmlns:a16="http://schemas.microsoft.com/office/drawing/2014/main" id="{D96831FD-4BF0-447F-B2F5-8D2258BE8389}"/>
              </a:ext>
            </a:extLst>
          </p:cNvPr>
          <p:cNvSpPr txBox="1"/>
          <p:nvPr/>
        </p:nvSpPr>
        <p:spPr>
          <a:xfrm>
            <a:off x="546651" y="1048937"/>
            <a:ext cx="6105939"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Implemented Improvements</a:t>
            </a:r>
          </a:p>
        </p:txBody>
      </p:sp>
      <p:sp>
        <p:nvSpPr>
          <p:cNvPr id="15" name="文本框 14">
            <a:extLst>
              <a:ext uri="{FF2B5EF4-FFF2-40B4-BE49-F238E27FC236}">
                <a16:creationId xmlns:a16="http://schemas.microsoft.com/office/drawing/2014/main" id="{AE576826-C074-4B1D-A5CA-E6A2CA7C9E4A}"/>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Reduced Coupling</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Reduced Code Duplication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Enhanced Extensibility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Eliminated Global Variable Risks</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Unified Interface Provided</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Supports Singleton Pattern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Simplified Client Code</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Improved Code Readability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Strategy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9" name="图片 8">
            <a:extLst>
              <a:ext uri="{FF2B5EF4-FFF2-40B4-BE49-F238E27FC236}">
                <a16:creationId xmlns:a16="http://schemas.microsoft.com/office/drawing/2014/main" id="{B77B6216-7FCF-4963-A519-68CCDF137F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0" name="文本框 9">
            <a:extLst>
              <a:ext uri="{FF2B5EF4-FFF2-40B4-BE49-F238E27FC236}">
                <a16:creationId xmlns:a16="http://schemas.microsoft.com/office/drawing/2014/main" id="{E44CE2D4-26F4-4DFA-ABA8-5D030ED4C0E2}"/>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Original Problems</a:t>
            </a:r>
          </a:p>
        </p:txBody>
      </p:sp>
      <p:sp>
        <p:nvSpPr>
          <p:cNvPr id="11" name="文本框 10">
            <a:extLst>
              <a:ext uri="{FF2B5EF4-FFF2-40B4-BE49-F238E27FC236}">
                <a16:creationId xmlns:a16="http://schemas.microsoft.com/office/drawing/2014/main" id="{38738137-F68F-4566-B4E9-DB30549600CC}"/>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Too Many Conditional Branches</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Violates the Open-Closed Principle</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Violates the Single Responsibility Principle</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Poor Extensibility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Strategy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8" name="图片 7" descr="7a0bb166-1a2e-4592-a3ae-654cc1110454"/>
          <p:cNvPicPr>
            <a:picLocks noChangeAspect="1"/>
          </p:cNvPicPr>
          <p:nvPr/>
        </p:nvPicPr>
        <p:blipFill>
          <a:blip r:embed="rId3"/>
          <a:stretch>
            <a:fillRect/>
          </a:stretch>
        </p:blipFill>
        <p:spPr>
          <a:xfrm>
            <a:off x="934111" y="1118103"/>
            <a:ext cx="10323776" cy="4621794"/>
          </a:xfrm>
          <a:prstGeom prst="rect">
            <a:avLst/>
          </a:prstGeom>
        </p:spPr>
      </p:pic>
      <p:pic>
        <p:nvPicPr>
          <p:cNvPr id="10" name="图片 9">
            <a:extLst>
              <a:ext uri="{FF2B5EF4-FFF2-40B4-BE49-F238E27FC236}">
                <a16:creationId xmlns:a16="http://schemas.microsoft.com/office/drawing/2014/main" id="{DE87A87F-196F-4FC0-AE77-BBCC82776B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1" name="文本框 10">
            <a:extLst>
              <a:ext uri="{FF2B5EF4-FFF2-40B4-BE49-F238E27FC236}">
                <a16:creationId xmlns:a16="http://schemas.microsoft.com/office/drawing/2014/main" id="{0C5F799E-27DC-48EE-AC8E-2D9A0E2DF0FD}"/>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UML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Strategy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7" name="图片 6"/>
          <p:cNvPicPr>
            <a:picLocks noChangeAspect="1"/>
          </p:cNvPicPr>
          <p:nvPr/>
        </p:nvPicPr>
        <p:blipFill>
          <a:blip r:embed="rId3"/>
          <a:stretch>
            <a:fillRect/>
          </a:stretch>
        </p:blipFill>
        <p:spPr>
          <a:xfrm>
            <a:off x="607728" y="1683882"/>
            <a:ext cx="4543694" cy="4288590"/>
          </a:xfrm>
          <a:prstGeom prst="rect">
            <a:avLst/>
          </a:prstGeom>
        </p:spPr>
      </p:pic>
      <p:pic>
        <p:nvPicPr>
          <p:cNvPr id="8" name="图片 7"/>
          <p:cNvPicPr>
            <a:picLocks noChangeAspect="1"/>
          </p:cNvPicPr>
          <p:nvPr/>
        </p:nvPicPr>
        <p:blipFill>
          <a:blip r:embed="rId4"/>
          <a:stretch>
            <a:fillRect/>
          </a:stretch>
        </p:blipFill>
        <p:spPr>
          <a:xfrm>
            <a:off x="6289898" y="1688128"/>
            <a:ext cx="3885342" cy="4283512"/>
          </a:xfrm>
          <a:prstGeom prst="rect">
            <a:avLst/>
          </a:prstGeom>
        </p:spPr>
      </p:pic>
      <p:pic>
        <p:nvPicPr>
          <p:cNvPr id="11" name="图片 10">
            <a:extLst>
              <a:ext uri="{FF2B5EF4-FFF2-40B4-BE49-F238E27FC236}">
                <a16:creationId xmlns:a16="http://schemas.microsoft.com/office/drawing/2014/main" id="{8F6D7A87-11AF-48EB-A392-10DFDAA501F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2" name="文本框 11">
            <a:extLst>
              <a:ext uri="{FF2B5EF4-FFF2-40B4-BE49-F238E27FC236}">
                <a16:creationId xmlns:a16="http://schemas.microsoft.com/office/drawing/2014/main" id="{06A5D2AD-24EF-4992-832E-9E674A437C8B}"/>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Code</a:t>
            </a:r>
          </a:p>
        </p:txBody>
      </p:sp>
      <p:sp>
        <p:nvSpPr>
          <p:cNvPr id="14" name="右箭头 9">
            <a:extLst>
              <a:ext uri="{FF2B5EF4-FFF2-40B4-BE49-F238E27FC236}">
                <a16:creationId xmlns:a16="http://schemas.microsoft.com/office/drawing/2014/main" id="{1FC8F8B0-D6E2-417D-AE98-7FCF54E899C1}"/>
              </a:ext>
            </a:extLst>
          </p:cNvPr>
          <p:cNvSpPr/>
          <p:nvPr/>
        </p:nvSpPr>
        <p:spPr>
          <a:xfrm>
            <a:off x="5456182" y="3705422"/>
            <a:ext cx="528955" cy="254000"/>
          </a:xfrm>
          <a:prstGeom prst="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Strategy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1" name="图片 10">
            <a:extLst>
              <a:ext uri="{FF2B5EF4-FFF2-40B4-BE49-F238E27FC236}">
                <a16:creationId xmlns:a16="http://schemas.microsoft.com/office/drawing/2014/main" id="{89192D79-88D1-4BE9-8FB7-8D08763AB1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4" name="文本框 13">
            <a:extLst>
              <a:ext uri="{FF2B5EF4-FFF2-40B4-BE49-F238E27FC236}">
                <a16:creationId xmlns:a16="http://schemas.microsoft.com/office/drawing/2014/main" id="{9F53EE0C-F200-4E70-AEFF-710F9C522A40}"/>
              </a:ext>
            </a:extLst>
          </p:cNvPr>
          <p:cNvSpPr txBox="1"/>
          <p:nvPr/>
        </p:nvSpPr>
        <p:spPr>
          <a:xfrm>
            <a:off x="546651" y="1048937"/>
            <a:ext cx="6105939"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Implemented Improvements</a:t>
            </a:r>
          </a:p>
        </p:txBody>
      </p:sp>
      <p:sp>
        <p:nvSpPr>
          <p:cNvPr id="15" name="文本框 14">
            <a:extLst>
              <a:ext uri="{FF2B5EF4-FFF2-40B4-BE49-F238E27FC236}">
                <a16:creationId xmlns:a16="http://schemas.microsoft.com/office/drawing/2014/main" id="{D8E74D9C-C811-455F-94D2-D782F23DC509}"/>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Elimination of Conditional Branches</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Adherence to the Open/Closed Principle</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Single Responsibility Principle</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Improved Extensibility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Code Reusability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Enhanced Readability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Dynamic Strategy Switching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State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9" name="图片 8">
            <a:extLst>
              <a:ext uri="{FF2B5EF4-FFF2-40B4-BE49-F238E27FC236}">
                <a16:creationId xmlns:a16="http://schemas.microsoft.com/office/drawing/2014/main" id="{CFEE50A3-F6BD-44FE-AF1C-72CD671593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0" name="文本框 9">
            <a:extLst>
              <a:ext uri="{FF2B5EF4-FFF2-40B4-BE49-F238E27FC236}">
                <a16:creationId xmlns:a16="http://schemas.microsoft.com/office/drawing/2014/main" id="{E129EF52-20C2-4CB3-B215-6E34E3CA3002}"/>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Original Problems</a:t>
            </a:r>
          </a:p>
        </p:txBody>
      </p:sp>
      <p:sp>
        <p:nvSpPr>
          <p:cNvPr id="11" name="文本框 10">
            <a:extLst>
              <a:ext uri="{FF2B5EF4-FFF2-40B4-BE49-F238E27FC236}">
                <a16:creationId xmlns:a16="http://schemas.microsoft.com/office/drawing/2014/main" id="{CBA39290-DAD8-4A1A-87FB-8AC6706F20F1}"/>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Excessive Conditional Branches</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Violation of the Open/Closed Principle</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Violation of the Single Responsibility Principle</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Poor Extensibility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State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7" name="图片 6" descr="0827b241-60dd-4cfb-a59e-29ead99fef9a"/>
          <p:cNvPicPr>
            <a:picLocks noChangeAspect="1"/>
          </p:cNvPicPr>
          <p:nvPr/>
        </p:nvPicPr>
        <p:blipFill>
          <a:blip r:embed="rId3"/>
          <a:stretch>
            <a:fillRect/>
          </a:stretch>
        </p:blipFill>
        <p:spPr>
          <a:xfrm>
            <a:off x="172016" y="1795769"/>
            <a:ext cx="11838374" cy="4236395"/>
          </a:xfrm>
          <a:prstGeom prst="rect">
            <a:avLst/>
          </a:prstGeom>
        </p:spPr>
      </p:pic>
      <p:pic>
        <p:nvPicPr>
          <p:cNvPr id="10" name="图片 9">
            <a:extLst>
              <a:ext uri="{FF2B5EF4-FFF2-40B4-BE49-F238E27FC236}">
                <a16:creationId xmlns:a16="http://schemas.microsoft.com/office/drawing/2014/main" id="{71278964-0D4A-41C8-86FF-0A7637CC2A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1" name="文本框 10">
            <a:extLst>
              <a:ext uri="{FF2B5EF4-FFF2-40B4-BE49-F238E27FC236}">
                <a16:creationId xmlns:a16="http://schemas.microsoft.com/office/drawing/2014/main" id="{7FC17C56-0167-4E81-AA72-F1235CFE4EDE}"/>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UML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nvPicPr>
        <p:blipFill>
          <a:blip r:embed="rId3"/>
          <a:stretch>
            <a:fillRect/>
          </a:stretch>
        </p:blipFill>
        <p:spPr>
          <a:xfrm>
            <a:off x="2008533" y="4114734"/>
            <a:ext cx="1714500" cy="1714500"/>
          </a:xfrm>
          <a:prstGeom prst="rect">
            <a:avLst/>
          </a:prstGeom>
          <a:noFill/>
          <a:ln w="9525">
            <a:noFill/>
          </a:ln>
        </p:spPr>
      </p:pic>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3096040"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Introduction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sp>
        <p:nvSpPr>
          <p:cNvPr id="7" name="文本框 6"/>
          <p:cNvSpPr txBox="1"/>
          <p:nvPr/>
        </p:nvSpPr>
        <p:spPr>
          <a:xfrm>
            <a:off x="460513" y="990031"/>
            <a:ext cx="9906000" cy="1753235"/>
          </a:xfrm>
          <a:prstGeom prst="rect">
            <a:avLst/>
          </a:prstGeom>
          <a:noFill/>
        </p:spPr>
        <p:txBody>
          <a:bodyPr wrap="square" rtlCol="0">
            <a:spAutoFit/>
          </a:bodyPr>
          <a:lstStyle/>
          <a:p>
            <a:pPr>
              <a:lnSpc>
                <a:spcPct val="150000"/>
              </a:lnSpc>
            </a:pPr>
            <a:r>
              <a:rPr lang="en-US" altLang="zh-CN" dirty="0">
                <a:latin typeface="Microsoft YaHei UI" panose="020B0503020204020204" pitchFamily="34" charset="-122"/>
                <a:ea typeface="Microsoft YaHei UI" panose="020B0503020204020204" pitchFamily="34" charset="-122"/>
              </a:rPr>
              <a:t>This project is an</a:t>
            </a:r>
            <a:r>
              <a:rPr lang="en-US" altLang="zh-CN" b="1" dirty="0">
                <a:latin typeface="Microsoft YaHei UI" panose="020B0503020204020204" pitchFamily="34" charset="-122"/>
                <a:ea typeface="Microsoft YaHei UI" panose="020B0503020204020204" pitchFamily="34" charset="-122"/>
              </a:rPr>
              <a:t> </a:t>
            </a:r>
            <a:r>
              <a:rPr lang="en-US" altLang="zh-CN" b="1" dirty="0">
                <a:solidFill>
                  <a:srgbClr val="C00000"/>
                </a:solidFill>
                <a:effectLst/>
                <a:latin typeface="Microsoft YaHei UI" panose="020B0503020204020204" pitchFamily="34" charset="-122"/>
                <a:ea typeface="Microsoft YaHei UI" panose="020B0503020204020204" pitchFamily="34" charset="-122"/>
              </a:rPr>
              <a:t>Auto Chess game</a:t>
            </a:r>
            <a:r>
              <a:rPr lang="en-US" altLang="zh-CN" b="1"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developed using the </a:t>
            </a:r>
            <a:r>
              <a:rPr lang="en-US" altLang="zh-CN" b="1" dirty="0">
                <a:solidFill>
                  <a:srgbClr val="C00000"/>
                </a:solidFill>
                <a:effectLst/>
                <a:latin typeface="Microsoft YaHei UI" panose="020B0503020204020204" pitchFamily="34" charset="-122"/>
                <a:ea typeface="Microsoft YaHei UI" panose="020B0503020204020204" pitchFamily="34" charset="-122"/>
              </a:rPr>
              <a:t>Cocos2d-x 3.17.2 engine</a:t>
            </a:r>
            <a:r>
              <a:rPr lang="en-US" altLang="zh-CN" dirty="0">
                <a:latin typeface="Microsoft YaHei UI" panose="020B0503020204020204" pitchFamily="34" charset="-122"/>
                <a:ea typeface="Microsoft YaHei UI" panose="020B0503020204020204" pitchFamily="34" charset="-122"/>
              </a:rPr>
              <a:t>, inspired by classic Auto Chess games like Dota Auto Chess, Teamfight Tactics, and Chess Rush. The game is strategy-based, where players collect, upgrade, and combine different hero cards to build powerful lineups and battle against AI or other players. </a:t>
            </a:r>
          </a:p>
        </p:txBody>
      </p:sp>
      <p:pic>
        <p:nvPicPr>
          <p:cNvPr id="44" name="图片 43"/>
          <p:cNvPicPr>
            <a:picLocks noChangeAspect="1"/>
          </p:cNvPicPr>
          <p:nvPr/>
        </p:nvPicPr>
        <p:blipFill>
          <a:blip r:embed="rId5"/>
          <a:stretch>
            <a:fillRect/>
          </a:stretch>
        </p:blipFill>
        <p:spPr>
          <a:xfrm rot="10800000" flipH="1" flipV="1">
            <a:off x="6169943" y="2926649"/>
            <a:ext cx="5227955" cy="2941320"/>
          </a:xfrm>
          <a:prstGeom prst="rect">
            <a:avLst/>
          </a:prstGeom>
        </p:spPr>
      </p:pic>
      <p:pic>
        <p:nvPicPr>
          <p:cNvPr id="103" name="图片 102"/>
          <p:cNvPicPr>
            <a:picLocks noChangeAspect="1"/>
          </p:cNvPicPr>
          <p:nvPr/>
        </p:nvPicPr>
        <p:blipFill>
          <a:blip r:embed="rId6"/>
          <a:stretch>
            <a:fillRect/>
          </a:stretch>
        </p:blipFill>
        <p:spPr>
          <a:xfrm>
            <a:off x="905272" y="2943235"/>
            <a:ext cx="1283335" cy="1441450"/>
          </a:xfrm>
          <a:prstGeom prst="rect">
            <a:avLst/>
          </a:prstGeom>
          <a:noFill/>
          <a:ln w="9525">
            <a:noFill/>
          </a:ln>
        </p:spPr>
      </p:pic>
      <p:pic>
        <p:nvPicPr>
          <p:cNvPr id="1026" name="Picture 2" descr="Cocos2d-x中文版_Cocos2d-x中文版官方免费下载[百度网盘]-下载之家"/>
          <p:cNvPicPr>
            <a:picLocks noChangeAspect="1" noChangeArrowheads="1"/>
          </p:cNvPicPr>
          <p:nvPr/>
        </p:nvPicPr>
        <p:blipFill rotWithShape="1">
          <a:blip r:embed="rId7">
            <a:extLst>
              <a:ext uri="{28A0092B-C50C-407E-A947-70E740481C1C}">
                <a14:useLocalDpi xmlns:a14="http://schemas.microsoft.com/office/drawing/2010/main" val="0"/>
              </a:ext>
            </a:extLst>
          </a:blip>
          <a:srcRect l="8976" r="11188"/>
          <a:stretch/>
        </p:blipFill>
        <p:spPr bwMode="auto">
          <a:xfrm>
            <a:off x="3805247" y="2743266"/>
            <a:ext cx="1503763" cy="188356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2C418B9B-07B2-433F-B24F-A626B4C50D3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State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2" name="图片 11"/>
          <p:cNvPicPr>
            <a:picLocks noChangeAspect="1"/>
          </p:cNvPicPr>
          <p:nvPr/>
        </p:nvPicPr>
        <p:blipFill rotWithShape="1">
          <a:blip r:embed="rId3"/>
          <a:srcRect r="9678"/>
          <a:stretch/>
        </p:blipFill>
        <p:spPr>
          <a:xfrm>
            <a:off x="6226523" y="2362071"/>
            <a:ext cx="3397311" cy="2871714"/>
          </a:xfrm>
          <a:prstGeom prst="rect">
            <a:avLst/>
          </a:prstGeom>
        </p:spPr>
      </p:pic>
      <p:pic>
        <p:nvPicPr>
          <p:cNvPr id="14" name="图片 13"/>
          <p:cNvPicPr>
            <a:picLocks noChangeAspect="1"/>
          </p:cNvPicPr>
          <p:nvPr/>
        </p:nvPicPr>
        <p:blipFill>
          <a:blip r:embed="rId4"/>
          <a:stretch>
            <a:fillRect/>
          </a:stretch>
        </p:blipFill>
        <p:spPr>
          <a:xfrm>
            <a:off x="630309" y="1620435"/>
            <a:ext cx="4403417" cy="4351205"/>
          </a:xfrm>
          <a:prstGeom prst="rect">
            <a:avLst/>
          </a:prstGeom>
        </p:spPr>
      </p:pic>
      <p:pic>
        <p:nvPicPr>
          <p:cNvPr id="11" name="图片 10">
            <a:extLst>
              <a:ext uri="{FF2B5EF4-FFF2-40B4-BE49-F238E27FC236}">
                <a16:creationId xmlns:a16="http://schemas.microsoft.com/office/drawing/2014/main" id="{DE734286-BD11-41FA-9987-58ADC1B19D1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5" name="文本框 14">
            <a:extLst>
              <a:ext uri="{FF2B5EF4-FFF2-40B4-BE49-F238E27FC236}">
                <a16:creationId xmlns:a16="http://schemas.microsoft.com/office/drawing/2014/main" id="{70D15A0C-F8B0-405A-929E-23737B1D1FAE}"/>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Code</a:t>
            </a:r>
          </a:p>
        </p:txBody>
      </p:sp>
      <p:sp>
        <p:nvSpPr>
          <p:cNvPr id="16" name="右箭头 9">
            <a:extLst>
              <a:ext uri="{FF2B5EF4-FFF2-40B4-BE49-F238E27FC236}">
                <a16:creationId xmlns:a16="http://schemas.microsoft.com/office/drawing/2014/main" id="{5B8E58C3-5B92-4C9C-982B-85F54FA6B706}"/>
              </a:ext>
            </a:extLst>
          </p:cNvPr>
          <p:cNvSpPr/>
          <p:nvPr/>
        </p:nvSpPr>
        <p:spPr>
          <a:xfrm>
            <a:off x="5365647" y="3669037"/>
            <a:ext cx="528955" cy="254000"/>
          </a:xfrm>
          <a:prstGeom prst="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State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1" name="图片 10">
            <a:extLst>
              <a:ext uri="{FF2B5EF4-FFF2-40B4-BE49-F238E27FC236}">
                <a16:creationId xmlns:a16="http://schemas.microsoft.com/office/drawing/2014/main" id="{39EEAB7E-40B8-49DE-BCCD-4D69F2E07E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4" name="文本框 13">
            <a:extLst>
              <a:ext uri="{FF2B5EF4-FFF2-40B4-BE49-F238E27FC236}">
                <a16:creationId xmlns:a16="http://schemas.microsoft.com/office/drawing/2014/main" id="{C1FC66BB-1C10-4B8A-93D6-694120302CDC}"/>
              </a:ext>
            </a:extLst>
          </p:cNvPr>
          <p:cNvSpPr txBox="1"/>
          <p:nvPr/>
        </p:nvSpPr>
        <p:spPr>
          <a:xfrm>
            <a:off x="546651" y="1048937"/>
            <a:ext cx="6105939"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Implemented Improvements</a:t>
            </a:r>
          </a:p>
        </p:txBody>
      </p:sp>
      <p:sp>
        <p:nvSpPr>
          <p:cNvPr id="15" name="文本框 14">
            <a:extLst>
              <a:ext uri="{FF2B5EF4-FFF2-40B4-BE49-F238E27FC236}">
                <a16:creationId xmlns:a16="http://schemas.microsoft.com/office/drawing/2014/main" id="{E1982EDF-6A74-4451-BA3B-A5472A86254B}"/>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Elimination of Conditional Branches</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Adherence to the Open/Closed Principle</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Single Responsibility Principle</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Improved Extensibility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Code Reusability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Enhanced Readability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Dynamic State Switching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Observer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9" name="图片 8">
            <a:extLst>
              <a:ext uri="{FF2B5EF4-FFF2-40B4-BE49-F238E27FC236}">
                <a16:creationId xmlns:a16="http://schemas.microsoft.com/office/drawing/2014/main" id="{6269DD34-85B8-4AE8-BA92-462C130838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0" name="文本框 9">
            <a:extLst>
              <a:ext uri="{FF2B5EF4-FFF2-40B4-BE49-F238E27FC236}">
                <a16:creationId xmlns:a16="http://schemas.microsoft.com/office/drawing/2014/main" id="{4282C463-AEFE-489D-BB68-0FA17F6B0472}"/>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Original Problems</a:t>
            </a:r>
          </a:p>
        </p:txBody>
      </p:sp>
      <p:sp>
        <p:nvSpPr>
          <p:cNvPr id="15" name="文本框 14">
            <a:extLst>
              <a:ext uri="{FF2B5EF4-FFF2-40B4-BE49-F238E27FC236}">
                <a16:creationId xmlns:a16="http://schemas.microsoft.com/office/drawing/2014/main" id="{F54D07C7-B5C4-48CF-A36D-C491031E7D5A}"/>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Tight Coupling</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Single Responsibility Principle</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Poor Extensibility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Observer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4" name="图片 13" descr="d3255bb9-b508-4ac0-9b01-57f26360539d"/>
          <p:cNvPicPr>
            <a:picLocks noChangeAspect="1"/>
          </p:cNvPicPr>
          <p:nvPr/>
        </p:nvPicPr>
        <p:blipFill>
          <a:blip r:embed="rId3"/>
          <a:stretch>
            <a:fillRect/>
          </a:stretch>
        </p:blipFill>
        <p:spPr>
          <a:xfrm>
            <a:off x="1626388" y="1365177"/>
            <a:ext cx="8939222" cy="4127645"/>
          </a:xfrm>
          <a:prstGeom prst="rect">
            <a:avLst/>
          </a:prstGeom>
        </p:spPr>
      </p:pic>
      <p:pic>
        <p:nvPicPr>
          <p:cNvPr id="10" name="图片 9">
            <a:extLst>
              <a:ext uri="{FF2B5EF4-FFF2-40B4-BE49-F238E27FC236}">
                <a16:creationId xmlns:a16="http://schemas.microsoft.com/office/drawing/2014/main" id="{19C5EF82-815D-4C39-8D6B-70280BCB73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1" name="文本框 10">
            <a:extLst>
              <a:ext uri="{FF2B5EF4-FFF2-40B4-BE49-F238E27FC236}">
                <a16:creationId xmlns:a16="http://schemas.microsoft.com/office/drawing/2014/main" id="{460EA6F4-A3F4-4477-9B8E-906C6FA6DEBC}"/>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UML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Observer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2" name="图片 11"/>
          <p:cNvPicPr>
            <a:picLocks noChangeAspect="1"/>
          </p:cNvPicPr>
          <p:nvPr/>
        </p:nvPicPr>
        <p:blipFill>
          <a:blip r:embed="rId3"/>
          <a:stretch>
            <a:fillRect/>
          </a:stretch>
        </p:blipFill>
        <p:spPr>
          <a:xfrm>
            <a:off x="546652" y="1855781"/>
            <a:ext cx="4810049" cy="3610293"/>
          </a:xfrm>
          <a:prstGeom prst="rect">
            <a:avLst/>
          </a:prstGeom>
        </p:spPr>
      </p:pic>
      <p:pic>
        <p:nvPicPr>
          <p:cNvPr id="14" name="图片 13"/>
          <p:cNvPicPr>
            <a:picLocks noChangeAspect="1"/>
          </p:cNvPicPr>
          <p:nvPr/>
        </p:nvPicPr>
        <p:blipFill>
          <a:blip r:embed="rId4"/>
          <a:stretch>
            <a:fillRect/>
          </a:stretch>
        </p:blipFill>
        <p:spPr>
          <a:xfrm>
            <a:off x="6370666" y="1559422"/>
            <a:ext cx="4045118" cy="4203010"/>
          </a:xfrm>
          <a:prstGeom prst="rect">
            <a:avLst/>
          </a:prstGeom>
        </p:spPr>
      </p:pic>
      <p:pic>
        <p:nvPicPr>
          <p:cNvPr id="11" name="图片 10">
            <a:extLst>
              <a:ext uri="{FF2B5EF4-FFF2-40B4-BE49-F238E27FC236}">
                <a16:creationId xmlns:a16="http://schemas.microsoft.com/office/drawing/2014/main" id="{0FDD2B03-57EF-47B9-8F65-A2478523B4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5" name="文本框 14">
            <a:extLst>
              <a:ext uri="{FF2B5EF4-FFF2-40B4-BE49-F238E27FC236}">
                <a16:creationId xmlns:a16="http://schemas.microsoft.com/office/drawing/2014/main" id="{8F67A418-8985-4C7E-BEC7-AFC2089F5273}"/>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Code</a:t>
            </a:r>
          </a:p>
        </p:txBody>
      </p:sp>
      <p:sp>
        <p:nvSpPr>
          <p:cNvPr id="16" name="右箭头 9">
            <a:extLst>
              <a:ext uri="{FF2B5EF4-FFF2-40B4-BE49-F238E27FC236}">
                <a16:creationId xmlns:a16="http://schemas.microsoft.com/office/drawing/2014/main" id="{B06B2E15-CA5A-4674-BF41-3CD6119ED9D0}"/>
              </a:ext>
            </a:extLst>
          </p:cNvPr>
          <p:cNvSpPr/>
          <p:nvPr/>
        </p:nvSpPr>
        <p:spPr>
          <a:xfrm>
            <a:off x="5599840" y="3533927"/>
            <a:ext cx="528955" cy="254000"/>
          </a:xfrm>
          <a:prstGeom prst="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Observer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1" name="图片 10">
            <a:extLst>
              <a:ext uri="{FF2B5EF4-FFF2-40B4-BE49-F238E27FC236}">
                <a16:creationId xmlns:a16="http://schemas.microsoft.com/office/drawing/2014/main" id="{B4B1488E-E542-44BC-AB25-371713DD4D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4" name="文本框 13">
            <a:extLst>
              <a:ext uri="{FF2B5EF4-FFF2-40B4-BE49-F238E27FC236}">
                <a16:creationId xmlns:a16="http://schemas.microsoft.com/office/drawing/2014/main" id="{24D8046D-151E-4A38-9658-44C167EEBE54}"/>
              </a:ext>
            </a:extLst>
          </p:cNvPr>
          <p:cNvSpPr txBox="1"/>
          <p:nvPr/>
        </p:nvSpPr>
        <p:spPr>
          <a:xfrm>
            <a:off x="546651" y="1048937"/>
            <a:ext cx="6105939"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Implemented Improvements</a:t>
            </a:r>
          </a:p>
        </p:txBody>
      </p:sp>
      <p:sp>
        <p:nvSpPr>
          <p:cNvPr id="15" name="文本框 14">
            <a:extLst>
              <a:ext uri="{FF2B5EF4-FFF2-40B4-BE49-F238E27FC236}">
                <a16:creationId xmlns:a16="http://schemas.microsoft.com/office/drawing/2014/main" id="{ADD0DA6B-04C0-4EEA-8CCD-79825AA3D641}"/>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Decoupling and Abstraction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Single Responsibility Principle</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Enhanced Extensibility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Dynamic Observer Addition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Code Reusability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Improved Readability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Support for Multiple Message Types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Reactor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9" name="图片 8">
            <a:extLst>
              <a:ext uri="{FF2B5EF4-FFF2-40B4-BE49-F238E27FC236}">
                <a16:creationId xmlns:a16="http://schemas.microsoft.com/office/drawing/2014/main" id="{88E35005-73CB-4BAF-9C3F-5441FBC79B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0" name="文本框 9">
            <a:extLst>
              <a:ext uri="{FF2B5EF4-FFF2-40B4-BE49-F238E27FC236}">
                <a16:creationId xmlns:a16="http://schemas.microsoft.com/office/drawing/2014/main" id="{AECC31E4-4BD7-41B7-9561-D1A32EC481DD}"/>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Original Problems</a:t>
            </a:r>
          </a:p>
        </p:txBody>
      </p:sp>
      <p:sp>
        <p:nvSpPr>
          <p:cNvPr id="11" name="文本框 10">
            <a:extLst>
              <a:ext uri="{FF2B5EF4-FFF2-40B4-BE49-F238E27FC236}">
                <a16:creationId xmlns:a16="http://schemas.microsoft.com/office/drawing/2014/main" id="{CBA0C248-2775-4336-823B-7FA56073FF06}"/>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Blocking I/O</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Complex Thread Management</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Lack of Event-Driven Mechanism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Reactor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9" name="图片 8">
            <a:extLst>
              <a:ext uri="{FF2B5EF4-FFF2-40B4-BE49-F238E27FC236}">
                <a16:creationId xmlns:a16="http://schemas.microsoft.com/office/drawing/2014/main" id="{88E35005-73CB-4BAF-9C3F-5441FBC79B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1" name="文本框 10">
            <a:extLst>
              <a:ext uri="{FF2B5EF4-FFF2-40B4-BE49-F238E27FC236}">
                <a16:creationId xmlns:a16="http://schemas.microsoft.com/office/drawing/2014/main" id="{CBA0C248-2775-4336-823B-7FA56073FF06}"/>
              </a:ext>
            </a:extLst>
          </p:cNvPr>
          <p:cNvSpPr txBox="1"/>
          <p:nvPr/>
        </p:nvSpPr>
        <p:spPr>
          <a:xfrm>
            <a:off x="460513" y="797095"/>
            <a:ext cx="10383270" cy="5185562"/>
          </a:xfrm>
          <a:prstGeom prst="rect">
            <a:avLst/>
          </a:prstGeom>
          <a:noFill/>
        </p:spPr>
        <p:txBody>
          <a:bodyPr wrap="square" rtlCol="0">
            <a:noAutofit/>
          </a:bodyPr>
          <a:lstStyle/>
          <a:p>
            <a:pPr>
              <a:lnSpc>
                <a:spcPct val="150000"/>
              </a:lnSpc>
            </a:pPr>
            <a:r>
              <a:rPr lang="en-US" altLang="zh-CN" sz="1600" dirty="0">
                <a:effectLst/>
                <a:latin typeface="Microsoft YaHei UI" panose="020B0503020204020204" pitchFamily="34" charset="-122"/>
                <a:ea typeface="Microsoft YaHei UI" panose="020B0503020204020204" pitchFamily="34" charset="-122"/>
              </a:rPr>
              <a:t>The Reactor Pattern is an event-driven design pattern used for efficiently handling multiple service requests concurrently. The key component of this pattern is an event loop, typically running in a single thread or process, which handles multiplexing incoming requests and dispatches them to the appropriate request handler.</a:t>
            </a:r>
          </a:p>
          <a:p>
            <a:pPr>
              <a:lnSpc>
                <a:spcPct val="150000"/>
              </a:lnSpc>
            </a:pPr>
            <a:r>
              <a:rPr lang="en-US" altLang="zh-CN" sz="1600" b="1" dirty="0">
                <a:effectLst/>
                <a:latin typeface="Microsoft YaHei UI" panose="020B0503020204020204" pitchFamily="34" charset="-122"/>
                <a:ea typeface="Microsoft YaHei UI" panose="020B0503020204020204" pitchFamily="34" charset="-122"/>
              </a:rPr>
              <a:t>Core Concepts</a:t>
            </a:r>
            <a:r>
              <a:rPr lang="en-US" altLang="zh-CN" sz="1600" dirty="0">
                <a:effectLst/>
                <a:latin typeface="Microsoft YaHei UI" panose="020B0503020204020204" pitchFamily="34" charset="-122"/>
                <a:ea typeface="Microsoft YaHei UI" panose="020B0503020204020204" pitchFamily="34" charset="-122"/>
              </a:rPr>
              <a:t>:</a:t>
            </a:r>
          </a:p>
          <a:p>
            <a:pPr marL="285750" indent="-285750">
              <a:lnSpc>
                <a:spcPct val="150000"/>
              </a:lnSpc>
              <a:buFont typeface="Wingdings" panose="05000000000000000000" charset="0"/>
              <a:buChar char="Ø"/>
            </a:pPr>
            <a:r>
              <a:rPr lang="en-US" altLang="zh-CN" sz="1600" b="1" dirty="0">
                <a:effectLst/>
                <a:latin typeface="Microsoft YaHei UI" panose="020B0503020204020204" pitchFamily="34" charset="-122"/>
                <a:ea typeface="Microsoft YaHei UI" panose="020B0503020204020204" pitchFamily="34" charset="-122"/>
              </a:rPr>
              <a:t>Event-driven</a:t>
            </a:r>
            <a:r>
              <a:rPr lang="en-US" altLang="zh-CN" sz="1600" dirty="0">
                <a:effectLst/>
                <a:latin typeface="Microsoft YaHei UI" panose="020B0503020204020204" pitchFamily="34" charset="-122"/>
                <a:ea typeface="Microsoft YaHei UI" panose="020B0503020204020204" pitchFamily="34" charset="-122"/>
              </a:rPr>
              <a:t>: The Reactor Pattern handles I/O operations through event notifications instead of blocking I/O or multithreading. This allows efficient handling of numerous concurrent I/O requests in a single thread.</a:t>
            </a:r>
          </a:p>
          <a:p>
            <a:pPr marL="285750" indent="-285750">
              <a:lnSpc>
                <a:spcPct val="150000"/>
              </a:lnSpc>
              <a:buFont typeface="Wingdings" panose="05000000000000000000" charset="0"/>
              <a:buChar char="Ø"/>
            </a:pPr>
            <a:r>
              <a:rPr lang="en-US" altLang="zh-CN" sz="1600" b="1" dirty="0">
                <a:effectLst/>
                <a:latin typeface="Microsoft YaHei UI" panose="020B0503020204020204" pitchFamily="34" charset="-122"/>
                <a:ea typeface="Microsoft YaHei UI" panose="020B0503020204020204" pitchFamily="34" charset="-122"/>
              </a:rPr>
              <a:t>Non-blocking I/O</a:t>
            </a:r>
            <a:r>
              <a:rPr lang="en-US" altLang="zh-CN" sz="1600" dirty="0">
                <a:effectLst/>
                <a:latin typeface="Microsoft YaHei UI" panose="020B0503020204020204" pitchFamily="34" charset="-122"/>
                <a:ea typeface="Microsoft YaHei UI" panose="020B0503020204020204" pitchFamily="34" charset="-122"/>
              </a:rPr>
              <a:t>: The Reactor Pattern relies on non-blocking I/O, where events are triggered only when I/O operations are completed, avoiding the issue of blocking threads waiting for I/O.</a:t>
            </a:r>
          </a:p>
          <a:p>
            <a:pPr marL="285750" indent="-285750">
              <a:lnSpc>
                <a:spcPct val="150000"/>
              </a:lnSpc>
              <a:buFont typeface="Wingdings" panose="05000000000000000000" charset="0"/>
              <a:buChar char="Ø"/>
            </a:pPr>
            <a:r>
              <a:rPr lang="en-US" altLang="zh-CN" sz="1600" b="1" dirty="0">
                <a:effectLst/>
                <a:latin typeface="Microsoft YaHei UI" panose="020B0503020204020204" pitchFamily="34" charset="-122"/>
                <a:ea typeface="Microsoft YaHei UI" panose="020B0503020204020204" pitchFamily="34" charset="-122"/>
              </a:rPr>
              <a:t>Callback Mechanism</a:t>
            </a:r>
            <a:r>
              <a:rPr lang="en-US" altLang="zh-CN" sz="1600" dirty="0">
                <a:effectLst/>
                <a:latin typeface="Microsoft YaHei UI" panose="020B0503020204020204" pitchFamily="34" charset="-122"/>
                <a:ea typeface="Microsoft YaHei UI" panose="020B0503020204020204" pitchFamily="34" charset="-122"/>
              </a:rPr>
              <a:t>: Request handlers are registered as callback functions within the event loop. When an event occurs, the event loop calls the corresponding handler function to process the event. This design separates event handling logic from event dispatching, enhancing flexibility and maintainability.</a:t>
            </a:r>
          </a:p>
        </p:txBody>
      </p:sp>
    </p:spTree>
    <p:extLst>
      <p:ext uri="{BB962C8B-B14F-4D97-AF65-F5344CB8AC3E}">
        <p14:creationId xmlns:p14="http://schemas.microsoft.com/office/powerpoint/2010/main" val="1994248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Reactor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7" name="图片 6" descr="0827b241-60dd-4cfb-a59e-29ead99fef9a"/>
          <p:cNvPicPr>
            <a:picLocks noChangeAspect="1"/>
          </p:cNvPicPr>
          <p:nvPr/>
        </p:nvPicPr>
        <p:blipFill>
          <a:blip r:embed="rId3"/>
          <a:stretch>
            <a:fillRect/>
          </a:stretch>
        </p:blipFill>
        <p:spPr>
          <a:xfrm>
            <a:off x="2045016" y="864870"/>
            <a:ext cx="8101965" cy="5127625"/>
          </a:xfrm>
          <a:prstGeom prst="rect">
            <a:avLst/>
          </a:prstGeom>
        </p:spPr>
      </p:pic>
      <p:pic>
        <p:nvPicPr>
          <p:cNvPr id="10" name="图片 9">
            <a:extLst>
              <a:ext uri="{FF2B5EF4-FFF2-40B4-BE49-F238E27FC236}">
                <a16:creationId xmlns:a16="http://schemas.microsoft.com/office/drawing/2014/main" id="{33C1279C-240F-4C93-B1D2-3F710CAC795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1" name="文本框 10">
            <a:extLst>
              <a:ext uri="{FF2B5EF4-FFF2-40B4-BE49-F238E27FC236}">
                <a16:creationId xmlns:a16="http://schemas.microsoft.com/office/drawing/2014/main" id="{2E641250-7A67-4AD6-ABEC-BB3267D8EF9B}"/>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UML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Reactor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8" name="图片 7"/>
          <p:cNvPicPr>
            <a:picLocks noChangeAspect="1"/>
          </p:cNvPicPr>
          <p:nvPr/>
        </p:nvPicPr>
        <p:blipFill>
          <a:blip r:embed="rId3"/>
          <a:stretch>
            <a:fillRect/>
          </a:stretch>
        </p:blipFill>
        <p:spPr>
          <a:xfrm>
            <a:off x="607379" y="1693203"/>
            <a:ext cx="4716060" cy="3992975"/>
          </a:xfrm>
          <a:prstGeom prst="rect">
            <a:avLst/>
          </a:prstGeom>
        </p:spPr>
      </p:pic>
      <p:pic>
        <p:nvPicPr>
          <p:cNvPr id="7" name="图片 6"/>
          <p:cNvPicPr>
            <a:picLocks noChangeAspect="1"/>
          </p:cNvPicPr>
          <p:nvPr/>
        </p:nvPicPr>
        <p:blipFill>
          <a:blip r:embed="rId4"/>
          <a:stretch>
            <a:fillRect/>
          </a:stretch>
        </p:blipFill>
        <p:spPr>
          <a:xfrm>
            <a:off x="6219826" y="1693203"/>
            <a:ext cx="4719128" cy="3992975"/>
          </a:xfrm>
          <a:prstGeom prst="rect">
            <a:avLst/>
          </a:prstGeom>
        </p:spPr>
      </p:pic>
      <p:pic>
        <p:nvPicPr>
          <p:cNvPr id="11" name="图片 10">
            <a:extLst>
              <a:ext uri="{FF2B5EF4-FFF2-40B4-BE49-F238E27FC236}">
                <a16:creationId xmlns:a16="http://schemas.microsoft.com/office/drawing/2014/main" id="{A8B5C451-0360-4C75-8B48-159B65E749F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2" name="文本框 11">
            <a:extLst>
              <a:ext uri="{FF2B5EF4-FFF2-40B4-BE49-F238E27FC236}">
                <a16:creationId xmlns:a16="http://schemas.microsoft.com/office/drawing/2014/main" id="{235C4E2A-23E3-4322-8016-A4C6D8DFEFAB}"/>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Code</a:t>
            </a:r>
          </a:p>
        </p:txBody>
      </p:sp>
      <p:sp>
        <p:nvSpPr>
          <p:cNvPr id="14" name="右箭头 9">
            <a:extLst>
              <a:ext uri="{FF2B5EF4-FFF2-40B4-BE49-F238E27FC236}">
                <a16:creationId xmlns:a16="http://schemas.microsoft.com/office/drawing/2014/main" id="{7B5CB0E6-D838-46EE-B57D-D183EAB7D580}"/>
              </a:ext>
            </a:extLst>
          </p:cNvPr>
          <p:cNvSpPr/>
          <p:nvPr/>
        </p:nvSpPr>
        <p:spPr>
          <a:xfrm>
            <a:off x="5507154" y="3562690"/>
            <a:ext cx="528955" cy="254000"/>
          </a:xfrm>
          <a:prstGeom prst="rightArrow">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3096040"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Introduction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sp>
        <p:nvSpPr>
          <p:cNvPr id="7" name="文本框 6"/>
          <p:cNvSpPr txBox="1"/>
          <p:nvPr/>
        </p:nvSpPr>
        <p:spPr>
          <a:xfrm>
            <a:off x="240750" y="800036"/>
            <a:ext cx="4829191" cy="500265"/>
          </a:xfrm>
          <a:prstGeom prst="rect">
            <a:avLst/>
          </a:prstGeom>
          <a:noFill/>
        </p:spPr>
        <p:txBody>
          <a:bodyPr wrap="square" rtlCol="0">
            <a:spAutoFit/>
          </a:bodyPr>
          <a:lstStyle/>
          <a:p>
            <a:pPr algn="just">
              <a:lnSpc>
                <a:spcPct val="150000"/>
              </a:lnSpc>
              <a:buClrTx/>
              <a:buSzTx/>
              <a:buFontTx/>
            </a:pPr>
            <a:r>
              <a:rPr lang="en-US" altLang="zh-CN" sz="2000" b="1" dirty="0">
                <a:solidFill>
                  <a:srgbClr val="C00000"/>
                </a:solidFill>
                <a:latin typeface="Microsoft YaHei UI" panose="020B0503020204020204" pitchFamily="34" charset="-122"/>
                <a:ea typeface="Microsoft YaHei UI" panose="020B0503020204020204" pitchFamily="34" charset="-122"/>
              </a:rPr>
              <a:t>Several snapshots of our project :</a:t>
            </a:r>
          </a:p>
        </p:txBody>
      </p:sp>
      <p:pic>
        <p:nvPicPr>
          <p:cNvPr id="8" name="图片 7"/>
          <p:cNvPicPr>
            <a:picLocks noChangeAspect="1"/>
          </p:cNvPicPr>
          <p:nvPr/>
        </p:nvPicPr>
        <p:blipFill>
          <a:blip r:embed="rId4"/>
          <a:stretch>
            <a:fillRect/>
          </a:stretch>
        </p:blipFill>
        <p:spPr>
          <a:xfrm>
            <a:off x="240750" y="1439357"/>
            <a:ext cx="3840000" cy="2160000"/>
          </a:xfrm>
          <a:prstGeom prst="rect">
            <a:avLst/>
          </a:prstGeom>
        </p:spPr>
      </p:pic>
      <p:pic>
        <p:nvPicPr>
          <p:cNvPr id="9" name="图片 8"/>
          <p:cNvPicPr>
            <a:picLocks noChangeAspect="1"/>
          </p:cNvPicPr>
          <p:nvPr/>
        </p:nvPicPr>
        <p:blipFill>
          <a:blip r:embed="rId5"/>
          <a:stretch>
            <a:fillRect/>
          </a:stretch>
        </p:blipFill>
        <p:spPr>
          <a:xfrm>
            <a:off x="4176000" y="1439357"/>
            <a:ext cx="3840000" cy="2160000"/>
          </a:xfrm>
          <a:prstGeom prst="rect">
            <a:avLst/>
          </a:prstGeom>
        </p:spPr>
      </p:pic>
      <p:pic>
        <p:nvPicPr>
          <p:cNvPr id="10" name="图片 9"/>
          <p:cNvPicPr>
            <a:picLocks noChangeAspect="1"/>
          </p:cNvPicPr>
          <p:nvPr/>
        </p:nvPicPr>
        <p:blipFill>
          <a:blip r:embed="rId6"/>
          <a:stretch>
            <a:fillRect/>
          </a:stretch>
        </p:blipFill>
        <p:spPr>
          <a:xfrm>
            <a:off x="8111250" y="1439357"/>
            <a:ext cx="3840000" cy="2160000"/>
          </a:xfrm>
          <a:prstGeom prst="rect">
            <a:avLst/>
          </a:prstGeom>
        </p:spPr>
      </p:pic>
      <p:pic>
        <p:nvPicPr>
          <p:cNvPr id="11" name="图片 10"/>
          <p:cNvPicPr>
            <a:picLocks noChangeAspect="1"/>
          </p:cNvPicPr>
          <p:nvPr/>
        </p:nvPicPr>
        <p:blipFill>
          <a:blip r:embed="rId7"/>
          <a:stretch>
            <a:fillRect/>
          </a:stretch>
        </p:blipFill>
        <p:spPr>
          <a:xfrm>
            <a:off x="4176000" y="3831676"/>
            <a:ext cx="3840000" cy="2160000"/>
          </a:xfrm>
          <a:prstGeom prst="rect">
            <a:avLst/>
          </a:prstGeom>
        </p:spPr>
      </p:pic>
      <p:pic>
        <p:nvPicPr>
          <p:cNvPr id="14" name="图片 13"/>
          <p:cNvPicPr>
            <a:picLocks noChangeAspect="1"/>
          </p:cNvPicPr>
          <p:nvPr/>
        </p:nvPicPr>
        <p:blipFill>
          <a:blip r:embed="rId8"/>
          <a:stretch>
            <a:fillRect/>
          </a:stretch>
        </p:blipFill>
        <p:spPr>
          <a:xfrm>
            <a:off x="240750" y="3822992"/>
            <a:ext cx="3840000" cy="2160000"/>
          </a:xfrm>
          <a:prstGeom prst="rect">
            <a:avLst/>
          </a:prstGeom>
        </p:spPr>
      </p:pic>
      <p:pic>
        <p:nvPicPr>
          <p:cNvPr id="15" name="图片 14"/>
          <p:cNvPicPr>
            <a:picLocks noChangeAspect="1"/>
          </p:cNvPicPr>
          <p:nvPr/>
        </p:nvPicPr>
        <p:blipFill>
          <a:blip r:embed="rId9"/>
          <a:stretch>
            <a:fillRect/>
          </a:stretch>
        </p:blipFill>
        <p:spPr>
          <a:xfrm>
            <a:off x="8111250" y="3831676"/>
            <a:ext cx="3840000" cy="2160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sym typeface="+mn-ea"/>
              </a:rPr>
              <a:t>Reactor </a:t>
            </a:r>
            <a:r>
              <a:rPr lang="en-US" altLang="zh-CN" sz="2800" b="1" dirty="0">
                <a:solidFill>
                  <a:srgbClr val="FFE5E5"/>
                </a:solidFill>
                <a:latin typeface="Microsoft YaHei UI" panose="020B0503020204020204" pitchFamily="34" charset="-122"/>
                <a:ea typeface="Microsoft YaHei UI" panose="020B0503020204020204" pitchFamily="34" charset="-122"/>
              </a:rPr>
              <a:t>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1" name="图片 10">
            <a:extLst>
              <a:ext uri="{FF2B5EF4-FFF2-40B4-BE49-F238E27FC236}">
                <a16:creationId xmlns:a16="http://schemas.microsoft.com/office/drawing/2014/main" id="{43A45F95-6546-426D-9E0E-2EA17EA02F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4" name="文本框 13">
            <a:extLst>
              <a:ext uri="{FF2B5EF4-FFF2-40B4-BE49-F238E27FC236}">
                <a16:creationId xmlns:a16="http://schemas.microsoft.com/office/drawing/2014/main" id="{7756C26C-4293-4228-9D36-7292ED9863E4}"/>
              </a:ext>
            </a:extLst>
          </p:cNvPr>
          <p:cNvSpPr txBox="1"/>
          <p:nvPr/>
        </p:nvSpPr>
        <p:spPr>
          <a:xfrm>
            <a:off x="546651" y="1048937"/>
            <a:ext cx="6105939"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Implemented Improvements</a:t>
            </a:r>
          </a:p>
        </p:txBody>
      </p:sp>
      <p:sp>
        <p:nvSpPr>
          <p:cNvPr id="15" name="文本框 14">
            <a:extLst>
              <a:ext uri="{FF2B5EF4-FFF2-40B4-BE49-F238E27FC236}">
                <a16:creationId xmlns:a16="http://schemas.microsoft.com/office/drawing/2014/main" id="{D4865989-F0DB-428D-B8F2-77B7F9B7FF3F}"/>
              </a:ext>
            </a:extLst>
          </p:cNvPr>
          <p:cNvSpPr txBox="1"/>
          <p:nvPr/>
        </p:nvSpPr>
        <p:spPr>
          <a:xfrm>
            <a:off x="545858" y="1673619"/>
            <a:ext cx="8833531"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Non-blocking I/O</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Event-driven Mechanism</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Simplified Thread Management</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High Concurrency Handling</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Flexibility</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Low Resource Consumption</a:t>
            </a:r>
          </a:p>
          <a:p>
            <a:pPr marL="285750" indent="-285750" algn="just">
              <a:lnSpc>
                <a:spcPct val="150000"/>
              </a:lnSpc>
              <a:buFont typeface="Wingdings" panose="05000000000000000000" charset="0"/>
              <a:buChar char="Ø"/>
            </a:pPr>
            <a:r>
              <a:rPr lang="en-US" altLang="zh-CN" sz="2000" dirty="0">
                <a:effectLst/>
                <a:latin typeface="Microsoft YaHei UI" panose="020B0503020204020204" pitchFamily="34" charset="-122"/>
                <a:ea typeface="Microsoft YaHei UI" panose="020B0503020204020204" pitchFamily="34" charset="-122"/>
              </a:rPr>
              <a:t>Improved Readability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2" y="115547"/>
            <a:ext cx="11903765"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Critical Problems and Solutions</a:t>
            </a:r>
          </a:p>
        </p:txBody>
      </p:sp>
      <p:sp>
        <p:nvSpPr>
          <p:cNvPr id="9" name="文本框 8"/>
          <p:cNvSpPr txBox="1"/>
          <p:nvPr/>
        </p:nvSpPr>
        <p:spPr>
          <a:xfrm>
            <a:off x="460512" y="964627"/>
            <a:ext cx="10829160" cy="4910640"/>
          </a:xfrm>
          <a:prstGeom prst="rect">
            <a:avLst/>
          </a:prstGeom>
          <a:noFill/>
        </p:spPr>
        <p:txBody>
          <a:bodyPr wrap="square" rtlCol="0">
            <a:spAutoFit/>
          </a:bodyPr>
          <a:lstStyle/>
          <a:p>
            <a:pPr indent="0">
              <a:lnSpc>
                <a:spcPct val="120000"/>
              </a:lnSpc>
              <a:spcBef>
                <a:spcPts val="600"/>
              </a:spcBef>
              <a:spcAft>
                <a:spcPts val="600"/>
              </a:spcAft>
              <a:buFont typeface="Wingdings" panose="05000000000000000000" pitchFamily="2" charset="2"/>
              <a:buNone/>
            </a:pPr>
            <a:r>
              <a:rPr lang="en-US" altLang="zh-CN" sz="2000" b="1" dirty="0">
                <a:solidFill>
                  <a:srgbClr val="C00000"/>
                </a:solidFill>
                <a:effectLst/>
                <a:latin typeface="Microsoft YaHei UI" panose="020B0503020204020204" pitchFamily="34" charset="-122"/>
                <a:ea typeface="Microsoft YaHei UI" panose="020B0503020204020204" pitchFamily="34" charset="-122"/>
              </a:rPr>
              <a:t>1. Tight Coupling</a:t>
            </a:r>
          </a:p>
          <a:p>
            <a:pPr marL="285750" indent="-285750">
              <a:lnSpc>
                <a:spcPct val="120000"/>
              </a:lnSpc>
              <a:spcBef>
                <a:spcPts val="600"/>
              </a:spcBef>
              <a:spcAft>
                <a:spcPts val="600"/>
              </a:spcAft>
              <a:buFont typeface="Wingdings" panose="05000000000000000000" pitchFamily="2" charset="2"/>
              <a:buChar char="Ø"/>
            </a:pPr>
            <a:r>
              <a:rPr lang="en-US" altLang="zh-CN" sz="1700" b="1" dirty="0">
                <a:effectLst/>
                <a:latin typeface="Microsoft YaHei UI" panose="020B0503020204020204" pitchFamily="34" charset="-122"/>
                <a:ea typeface="Microsoft YaHei UI" panose="020B0503020204020204" pitchFamily="34" charset="-122"/>
              </a:rPr>
              <a:t>Issue</a:t>
            </a:r>
            <a:r>
              <a:rPr lang="en-US" altLang="zh-CN" sz="1700" dirty="0">
                <a:effectLst/>
                <a:latin typeface="Microsoft YaHei UI" panose="020B0503020204020204" pitchFamily="34" charset="-122"/>
                <a:ea typeface="Microsoft YaHei UI" panose="020B0503020204020204" pitchFamily="34" charset="-122"/>
              </a:rPr>
              <a:t>: Server class tightly coupled with client connection and message handling.</a:t>
            </a:r>
          </a:p>
          <a:p>
            <a:pPr marL="285750" indent="-285750">
              <a:lnSpc>
                <a:spcPct val="120000"/>
              </a:lnSpc>
              <a:spcBef>
                <a:spcPts val="600"/>
              </a:spcBef>
              <a:spcAft>
                <a:spcPts val="600"/>
              </a:spcAft>
              <a:buFont typeface="Wingdings" panose="05000000000000000000" pitchFamily="2" charset="2"/>
              <a:buChar char="Ø"/>
            </a:pPr>
            <a:r>
              <a:rPr lang="en-US" altLang="zh-CN" sz="1700" b="1" dirty="0">
                <a:effectLst/>
                <a:latin typeface="Microsoft YaHei UI" panose="020B0503020204020204" pitchFamily="34" charset="-122"/>
                <a:ea typeface="Microsoft YaHei UI" panose="020B0503020204020204" pitchFamily="34" charset="-122"/>
              </a:rPr>
              <a:t>Solution</a:t>
            </a:r>
            <a:r>
              <a:rPr lang="en-US" altLang="zh-CN" sz="1700" dirty="0">
                <a:effectLst/>
                <a:latin typeface="Microsoft YaHei UI" panose="020B0503020204020204" pitchFamily="34" charset="-122"/>
                <a:ea typeface="Microsoft YaHei UI" panose="020B0503020204020204" pitchFamily="34" charset="-122"/>
              </a:rPr>
              <a:t>: Applied Observer pattern to decouple responsibilities and improve maintainability.</a:t>
            </a:r>
          </a:p>
          <a:p>
            <a:pPr>
              <a:lnSpc>
                <a:spcPct val="120000"/>
              </a:lnSpc>
              <a:spcBef>
                <a:spcPts val="1800"/>
              </a:spcBef>
              <a:spcAft>
                <a:spcPts val="600"/>
              </a:spcAft>
              <a:buClrTx/>
              <a:buSzTx/>
              <a:buFont typeface="Wingdings" panose="05000000000000000000" pitchFamily="2" charset="2"/>
              <a:buNone/>
            </a:pPr>
            <a:r>
              <a:rPr lang="en-US" altLang="zh-CN" sz="2000" b="1" dirty="0">
                <a:solidFill>
                  <a:srgbClr val="C00000"/>
                </a:solidFill>
                <a:effectLst/>
                <a:latin typeface="Microsoft YaHei UI" panose="020B0503020204020204" pitchFamily="34" charset="-122"/>
                <a:ea typeface="Microsoft YaHei UI" panose="020B0503020204020204" pitchFamily="34" charset="-122"/>
              </a:rPr>
              <a:t>2. Single Responsibility Violation</a:t>
            </a:r>
          </a:p>
          <a:p>
            <a:pPr marL="285750" indent="-285750">
              <a:lnSpc>
                <a:spcPct val="120000"/>
              </a:lnSpc>
              <a:spcBef>
                <a:spcPts val="600"/>
              </a:spcBef>
              <a:spcAft>
                <a:spcPts val="600"/>
              </a:spcAft>
              <a:buFont typeface="Wingdings" panose="05000000000000000000" pitchFamily="2" charset="2"/>
              <a:buChar char="Ø"/>
            </a:pPr>
            <a:r>
              <a:rPr lang="en-US" altLang="zh-CN" sz="1700" b="1" dirty="0">
                <a:effectLst/>
                <a:latin typeface="Microsoft YaHei UI" panose="020B0503020204020204" pitchFamily="34" charset="-122"/>
                <a:ea typeface="Microsoft YaHei UI" panose="020B0503020204020204" pitchFamily="34" charset="-122"/>
              </a:rPr>
              <a:t>Issue</a:t>
            </a:r>
            <a:r>
              <a:rPr lang="en-US" altLang="zh-CN" sz="1700" dirty="0">
                <a:effectLst/>
                <a:latin typeface="Microsoft YaHei UI" panose="020B0503020204020204" pitchFamily="34" charset="-122"/>
                <a:ea typeface="Microsoft YaHei UI" panose="020B0503020204020204" pitchFamily="34" charset="-122"/>
              </a:rPr>
              <a:t>: Server class managed multiple tasks, violating the single responsibility principle.</a:t>
            </a:r>
          </a:p>
          <a:p>
            <a:pPr marL="285750" indent="-285750">
              <a:lnSpc>
                <a:spcPct val="120000"/>
              </a:lnSpc>
              <a:spcBef>
                <a:spcPts val="600"/>
              </a:spcBef>
              <a:spcAft>
                <a:spcPts val="600"/>
              </a:spcAft>
              <a:buFont typeface="Wingdings" panose="05000000000000000000" pitchFamily="2" charset="2"/>
              <a:buChar char="Ø"/>
            </a:pPr>
            <a:r>
              <a:rPr lang="en-US" altLang="zh-CN" sz="1700" b="1" dirty="0">
                <a:effectLst/>
                <a:latin typeface="Microsoft YaHei UI" panose="020B0503020204020204" pitchFamily="34" charset="-122"/>
                <a:ea typeface="Microsoft YaHei UI" panose="020B0503020204020204" pitchFamily="34" charset="-122"/>
              </a:rPr>
              <a:t>Solution</a:t>
            </a:r>
            <a:r>
              <a:rPr lang="en-US" altLang="zh-CN" sz="1700" dirty="0">
                <a:effectLst/>
                <a:latin typeface="Microsoft YaHei UI" panose="020B0503020204020204" pitchFamily="34" charset="-122"/>
                <a:ea typeface="Microsoft YaHei UI" panose="020B0503020204020204" pitchFamily="34" charset="-122"/>
              </a:rPr>
              <a:t>: Separated responsibilities into distinct classes for better clarity and scalability.</a:t>
            </a:r>
          </a:p>
          <a:p>
            <a:pPr>
              <a:lnSpc>
                <a:spcPct val="120000"/>
              </a:lnSpc>
              <a:spcBef>
                <a:spcPts val="1800"/>
              </a:spcBef>
              <a:spcAft>
                <a:spcPts val="600"/>
              </a:spcAft>
              <a:buClrTx/>
              <a:buSzTx/>
              <a:buFont typeface="Wingdings" panose="05000000000000000000" pitchFamily="2" charset="2"/>
              <a:buNone/>
            </a:pPr>
            <a:r>
              <a:rPr lang="en-US" altLang="zh-CN" sz="2000" b="1" dirty="0">
                <a:solidFill>
                  <a:srgbClr val="C00000"/>
                </a:solidFill>
                <a:effectLst/>
                <a:latin typeface="Microsoft YaHei UI" panose="020B0503020204020204" pitchFamily="34" charset="-122"/>
                <a:ea typeface="Microsoft YaHei UI" panose="020B0503020204020204" pitchFamily="34" charset="-122"/>
              </a:rPr>
              <a:t>3. Poor Scalability</a:t>
            </a:r>
          </a:p>
          <a:p>
            <a:pPr marL="285750" indent="-285750">
              <a:lnSpc>
                <a:spcPct val="120000"/>
              </a:lnSpc>
              <a:spcBef>
                <a:spcPts val="600"/>
              </a:spcBef>
              <a:spcAft>
                <a:spcPts val="600"/>
              </a:spcAft>
              <a:buFont typeface="Wingdings" panose="05000000000000000000" pitchFamily="2" charset="2"/>
              <a:buChar char="Ø"/>
            </a:pPr>
            <a:r>
              <a:rPr lang="en-US" altLang="zh-CN" sz="1700" b="1" dirty="0">
                <a:effectLst/>
                <a:latin typeface="Microsoft YaHei UI" panose="020B0503020204020204" pitchFamily="34" charset="-122"/>
                <a:ea typeface="Microsoft YaHei UI" panose="020B0503020204020204" pitchFamily="34" charset="-122"/>
              </a:rPr>
              <a:t>Issue</a:t>
            </a:r>
            <a:r>
              <a:rPr lang="en-US" altLang="zh-CN" sz="1700" dirty="0">
                <a:effectLst/>
                <a:latin typeface="Microsoft YaHei UI" panose="020B0503020204020204" pitchFamily="34" charset="-122"/>
                <a:ea typeface="Microsoft YaHei UI" panose="020B0503020204020204" pitchFamily="34" charset="-122"/>
              </a:rPr>
              <a:t>: Difficult to extend the system due to hardcoded logic.</a:t>
            </a:r>
          </a:p>
          <a:p>
            <a:pPr marL="285750" indent="-285750">
              <a:lnSpc>
                <a:spcPct val="120000"/>
              </a:lnSpc>
              <a:spcBef>
                <a:spcPts val="600"/>
              </a:spcBef>
              <a:spcAft>
                <a:spcPts val="600"/>
              </a:spcAft>
              <a:buFont typeface="Wingdings" panose="05000000000000000000" pitchFamily="2" charset="2"/>
              <a:buChar char="Ø"/>
            </a:pPr>
            <a:r>
              <a:rPr lang="en-US" altLang="zh-CN" sz="1700" b="1" dirty="0">
                <a:effectLst/>
                <a:latin typeface="Microsoft YaHei UI" panose="020B0503020204020204" pitchFamily="34" charset="-122"/>
                <a:ea typeface="Microsoft YaHei UI" panose="020B0503020204020204" pitchFamily="34" charset="-122"/>
              </a:rPr>
              <a:t>Solution</a:t>
            </a:r>
            <a:r>
              <a:rPr lang="en-US" altLang="zh-CN" sz="1700" dirty="0">
                <a:effectLst/>
                <a:latin typeface="Microsoft YaHei UI" panose="020B0503020204020204" pitchFamily="34" charset="-122"/>
                <a:ea typeface="Microsoft YaHei UI" panose="020B0503020204020204" pitchFamily="34" charset="-122"/>
              </a:rPr>
              <a:t>: Used Strategy and Observer patterns to allow easy extensions without affecting existing functionality.</a:t>
            </a:r>
          </a:p>
        </p:txBody>
      </p:sp>
      <p:pic>
        <p:nvPicPr>
          <p:cNvPr id="10" name="图片 9">
            <a:extLst>
              <a:ext uri="{FF2B5EF4-FFF2-40B4-BE49-F238E27FC236}">
                <a16:creationId xmlns:a16="http://schemas.microsoft.com/office/drawing/2014/main" id="{F185F574-ACE9-4409-AD00-A147185191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B2FB5-0DC6-4C15-5BA6-6841436D50BF}"/>
            </a:ext>
          </a:extLst>
        </p:cNvPr>
        <p:cNvGrpSpPr/>
        <p:nvPr/>
      </p:nvGrpSpPr>
      <p:grpSpPr>
        <a:xfrm>
          <a:off x="0" y="0"/>
          <a:ext cx="0" cy="0"/>
          <a:chOff x="0" y="0"/>
          <a:chExt cx="0" cy="0"/>
        </a:xfrm>
      </p:grpSpPr>
      <p:sp>
        <p:nvSpPr>
          <p:cNvPr id="8" name="椭圆 7">
            <a:extLst>
              <a:ext uri="{FF2B5EF4-FFF2-40B4-BE49-F238E27FC236}">
                <a16:creationId xmlns:a16="http://schemas.microsoft.com/office/drawing/2014/main" id="{1086D98C-D247-C37B-D61C-31AAF64CED75}"/>
              </a:ext>
            </a:extLst>
          </p:cNvPr>
          <p:cNvSpPr/>
          <p:nvPr/>
        </p:nvSpPr>
        <p:spPr>
          <a:xfrm>
            <a:off x="4299704" y="-151774"/>
            <a:ext cx="3592590" cy="358077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5086F2E-BC00-E214-9C44-48ADCD5851EF}"/>
              </a:ext>
            </a:extLst>
          </p:cNvPr>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D6D570E-B7D7-653D-90E4-8CB482109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938" y="149503"/>
            <a:ext cx="2398122" cy="2901728"/>
          </a:xfrm>
          <a:prstGeom prst="rect">
            <a:avLst/>
          </a:prstGeom>
          <a:noFill/>
        </p:spPr>
      </p:pic>
      <p:pic>
        <p:nvPicPr>
          <p:cNvPr id="13" name="图片 12">
            <a:extLst>
              <a:ext uri="{FF2B5EF4-FFF2-40B4-BE49-F238E27FC236}">
                <a16:creationId xmlns:a16="http://schemas.microsoft.com/office/drawing/2014/main" id="{71D1BE9D-3712-A8FA-3012-EA2659E8F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274" y="1526096"/>
            <a:ext cx="1524000" cy="2667000"/>
          </a:xfrm>
          <a:prstGeom prst="rect">
            <a:avLst/>
          </a:prstGeom>
        </p:spPr>
      </p:pic>
      <p:pic>
        <p:nvPicPr>
          <p:cNvPr id="15" name="图片 14">
            <a:extLst>
              <a:ext uri="{FF2B5EF4-FFF2-40B4-BE49-F238E27FC236}">
                <a16:creationId xmlns:a16="http://schemas.microsoft.com/office/drawing/2014/main" id="{BE5F94FA-1364-7D9A-C608-62CEF0E29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726" y="1526096"/>
            <a:ext cx="1524000" cy="2667000"/>
          </a:xfrm>
          <a:prstGeom prst="rect">
            <a:avLst/>
          </a:prstGeom>
        </p:spPr>
      </p:pic>
      <p:sp>
        <p:nvSpPr>
          <p:cNvPr id="19" name="矩形 18">
            <a:extLst>
              <a:ext uri="{FF2B5EF4-FFF2-40B4-BE49-F238E27FC236}">
                <a16:creationId xmlns:a16="http://schemas.microsoft.com/office/drawing/2014/main" id="{79591856-1F60-8B9C-AEA9-3E8B32843D05}"/>
              </a:ext>
            </a:extLst>
          </p:cNvPr>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A1B389B-E2C0-45A6-9FF1-6B6FF8427CA7}"/>
              </a:ext>
            </a:extLst>
          </p:cNvPr>
          <p:cNvSpPr txBox="1"/>
          <p:nvPr/>
        </p:nvSpPr>
        <p:spPr>
          <a:xfrm>
            <a:off x="3130826" y="3578503"/>
            <a:ext cx="5943600" cy="523220"/>
          </a:xfrm>
          <a:prstGeom prst="rect">
            <a:avLst/>
          </a:prstGeom>
          <a:noFill/>
        </p:spPr>
        <p:txBody>
          <a:bodyPr wrap="square" rtlCol="0">
            <a:spAutoFit/>
          </a:bodyPr>
          <a:lstStyle/>
          <a:p>
            <a:pPr algn="ctr"/>
            <a:r>
              <a:rPr lang="en-US" altLang="zh-CN" sz="2800" b="1" dirty="0">
                <a:solidFill>
                  <a:srgbClr val="C00000"/>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C00000"/>
              </a:solidFill>
              <a:latin typeface="Microsoft YaHei UI" panose="020B0503020204020204" pitchFamily="34" charset="-122"/>
              <a:ea typeface="Microsoft YaHei UI" panose="020B0503020204020204" pitchFamily="34" charset="-122"/>
            </a:endParaRPr>
          </a:p>
        </p:txBody>
      </p:sp>
      <p:cxnSp>
        <p:nvCxnSpPr>
          <p:cNvPr id="14" name="直接连接符 13">
            <a:extLst>
              <a:ext uri="{FF2B5EF4-FFF2-40B4-BE49-F238E27FC236}">
                <a16:creationId xmlns:a16="http://schemas.microsoft.com/office/drawing/2014/main" id="{B6534389-7633-4288-8889-09F06CB39646}"/>
              </a:ext>
            </a:extLst>
          </p:cNvPr>
          <p:cNvCxnSpPr/>
          <p:nvPr/>
        </p:nvCxnSpPr>
        <p:spPr>
          <a:xfrm>
            <a:off x="3130826" y="4193096"/>
            <a:ext cx="59436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C0ED6DA-1B1B-496A-90C2-B53A4FD5DC1F}"/>
              </a:ext>
            </a:extLst>
          </p:cNvPr>
          <p:cNvSpPr txBox="1"/>
          <p:nvPr/>
        </p:nvSpPr>
        <p:spPr>
          <a:xfrm>
            <a:off x="3130826" y="4346232"/>
            <a:ext cx="5943600" cy="646331"/>
          </a:xfrm>
          <a:prstGeom prst="rect">
            <a:avLst/>
          </a:prstGeom>
          <a:noFill/>
        </p:spPr>
        <p:txBody>
          <a:bodyPr wrap="square" rtlCol="0">
            <a:spAutoFit/>
          </a:bodyPr>
          <a:lstStyle/>
          <a:p>
            <a:pPr algn="ctr"/>
            <a:r>
              <a:rPr lang="en-US" altLang="zh-CN" sz="3600" b="1" dirty="0">
                <a:solidFill>
                  <a:srgbClr val="C00000"/>
                </a:solidFill>
                <a:latin typeface="Microsoft YaHei UI" panose="020B0503020204020204" pitchFamily="34" charset="-122"/>
                <a:ea typeface="Microsoft YaHei UI" panose="020B0503020204020204" pitchFamily="34" charset="-122"/>
              </a:rPr>
              <a:t>THANKS !</a:t>
            </a:r>
            <a:endParaRPr lang="zh-CN" altLang="en-US" sz="3600" b="1" dirty="0">
              <a:solidFill>
                <a:srgbClr val="C00000"/>
              </a:solidFill>
              <a:latin typeface="Microsoft YaHei UI" panose="020B0503020204020204" pitchFamily="34" charset="-122"/>
              <a:ea typeface="Microsoft YaHei UI" panose="020B0503020204020204" pitchFamily="34" charset="-122"/>
            </a:endParaRPr>
          </a:p>
        </p:txBody>
      </p:sp>
      <p:sp>
        <p:nvSpPr>
          <p:cNvPr id="20" name="文本框 19">
            <a:extLst>
              <a:ext uri="{FF2B5EF4-FFF2-40B4-BE49-F238E27FC236}">
                <a16:creationId xmlns:a16="http://schemas.microsoft.com/office/drawing/2014/main" id="{280BE9CD-0C81-477B-A219-46B799C38FD2}"/>
              </a:ext>
            </a:extLst>
          </p:cNvPr>
          <p:cNvSpPr txBox="1"/>
          <p:nvPr/>
        </p:nvSpPr>
        <p:spPr>
          <a:xfrm>
            <a:off x="13252" y="5030663"/>
            <a:ext cx="12178748" cy="834139"/>
          </a:xfrm>
          <a:prstGeom prst="rect">
            <a:avLst/>
          </a:prstGeom>
          <a:noFill/>
        </p:spPr>
        <p:txBody>
          <a:bodyPr wrap="square" rtlCol="0">
            <a:spAutoFit/>
          </a:bodyPr>
          <a:lstStyle/>
          <a:p>
            <a:pPr algn="ctr">
              <a:lnSpc>
                <a:spcPct val="150000"/>
              </a:lnSpc>
            </a:pPr>
            <a:r>
              <a:rPr lang="en-US" altLang="zh-CN" dirty="0">
                <a:solidFill>
                  <a:srgbClr val="DF4837"/>
                </a:solidFill>
                <a:latin typeface="Microsoft YaHei UI" panose="020B0503020204020204" pitchFamily="34" charset="-122"/>
                <a:ea typeface="Microsoft YaHei UI" panose="020B0503020204020204" pitchFamily="34" charset="-122"/>
              </a:rPr>
              <a:t>Group 16</a:t>
            </a:r>
          </a:p>
          <a:p>
            <a:pPr algn="ctr">
              <a:lnSpc>
                <a:spcPct val="150000"/>
              </a:lnSpc>
            </a:pPr>
            <a:r>
              <a:rPr lang="en-US" altLang="zh-CN" sz="1600" dirty="0">
                <a:solidFill>
                  <a:srgbClr val="DF4837"/>
                </a:solidFill>
                <a:latin typeface="Microsoft YaHei UI" panose="020B0503020204020204" pitchFamily="34" charset="-122"/>
                <a:ea typeface="Microsoft YaHei UI" panose="020B0503020204020204" pitchFamily="34" charset="-122"/>
              </a:rPr>
              <a:t>2250758 </a:t>
            </a:r>
            <a:r>
              <a:rPr lang="zh-CN" altLang="en-US" sz="1600" dirty="0">
                <a:solidFill>
                  <a:srgbClr val="DF4837"/>
                </a:solidFill>
                <a:latin typeface="Microsoft YaHei UI" panose="020B0503020204020204" pitchFamily="34" charset="-122"/>
                <a:ea typeface="Microsoft YaHei UI" panose="020B0503020204020204" pitchFamily="34" charset="-122"/>
              </a:rPr>
              <a:t>林继申 </a:t>
            </a:r>
            <a:r>
              <a:rPr lang="en-US" altLang="zh-CN" sz="1600" dirty="0">
                <a:solidFill>
                  <a:srgbClr val="DF4837"/>
                </a:solidFill>
                <a:latin typeface="Microsoft YaHei UI" panose="020B0503020204020204" pitchFamily="34" charset="-122"/>
                <a:ea typeface="Microsoft YaHei UI" panose="020B0503020204020204" pitchFamily="34" charset="-122"/>
              </a:rPr>
              <a:t>2251730 </a:t>
            </a:r>
            <a:r>
              <a:rPr lang="zh-CN" altLang="en-US" sz="1600" dirty="0">
                <a:solidFill>
                  <a:srgbClr val="DF4837"/>
                </a:solidFill>
                <a:latin typeface="Microsoft YaHei UI" panose="020B0503020204020204" pitchFamily="34" charset="-122"/>
                <a:ea typeface="Microsoft YaHei UI" panose="020B0503020204020204" pitchFamily="34" charset="-122"/>
              </a:rPr>
              <a:t>刘淑仪 </a:t>
            </a:r>
            <a:r>
              <a:rPr lang="en-US" altLang="zh-CN" sz="1600" dirty="0">
                <a:solidFill>
                  <a:srgbClr val="DF4837"/>
                </a:solidFill>
                <a:latin typeface="Microsoft YaHei UI" panose="020B0503020204020204" pitchFamily="34" charset="-122"/>
                <a:ea typeface="Microsoft YaHei UI" panose="020B0503020204020204" pitchFamily="34" charset="-122"/>
              </a:rPr>
              <a:t>2242843 </a:t>
            </a:r>
            <a:r>
              <a:rPr lang="zh-CN" altLang="en-US" sz="1600" dirty="0">
                <a:solidFill>
                  <a:srgbClr val="DF4837"/>
                </a:solidFill>
                <a:latin typeface="Microsoft YaHei UI" panose="020B0503020204020204" pitchFamily="34" charset="-122"/>
                <a:ea typeface="Microsoft YaHei UI" panose="020B0503020204020204" pitchFamily="34" charset="-122"/>
              </a:rPr>
              <a:t>杨宇琨 </a:t>
            </a:r>
            <a:r>
              <a:rPr lang="en-US" altLang="zh-CN" sz="1600" dirty="0">
                <a:solidFill>
                  <a:srgbClr val="DF4837"/>
                </a:solidFill>
                <a:latin typeface="Microsoft YaHei UI" panose="020B0503020204020204" pitchFamily="34" charset="-122"/>
                <a:ea typeface="Microsoft YaHei UI" panose="020B0503020204020204" pitchFamily="34" charset="-122"/>
              </a:rPr>
              <a:t>2256225 </a:t>
            </a:r>
            <a:r>
              <a:rPr lang="zh-CN" altLang="en-US" sz="1600" dirty="0">
                <a:solidFill>
                  <a:srgbClr val="DF4837"/>
                </a:solidFill>
                <a:latin typeface="Microsoft YaHei UI" panose="020B0503020204020204" pitchFamily="34" charset="-122"/>
                <a:ea typeface="Microsoft YaHei UI" panose="020B0503020204020204" pitchFamily="34" charset="-122"/>
              </a:rPr>
              <a:t>中谷天音</a:t>
            </a:r>
            <a:endParaRPr lang="en-US" altLang="zh-CN" sz="1600" dirty="0">
              <a:solidFill>
                <a:srgbClr val="DF4837"/>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2058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3096040"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Introduction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1540" y="1362183"/>
            <a:ext cx="7848920" cy="4608924"/>
          </a:xfrm>
          <a:prstGeom prst="rect">
            <a:avLst/>
          </a:prstGeom>
        </p:spPr>
      </p:pic>
      <p:pic>
        <p:nvPicPr>
          <p:cNvPr id="10" name="图片 9">
            <a:extLst>
              <a:ext uri="{FF2B5EF4-FFF2-40B4-BE49-F238E27FC236}">
                <a16:creationId xmlns:a16="http://schemas.microsoft.com/office/drawing/2014/main" id="{D09768CC-F114-4E52-A072-46779708C99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1" name="文本框 10">
            <a:extLst>
              <a:ext uri="{FF2B5EF4-FFF2-40B4-BE49-F238E27FC236}">
                <a16:creationId xmlns:a16="http://schemas.microsoft.com/office/drawing/2014/main" id="{B04B20B4-33DC-4A68-9468-69944B629BFA}"/>
              </a:ext>
            </a:extLst>
          </p:cNvPr>
          <p:cNvSpPr txBox="1"/>
          <p:nvPr/>
        </p:nvSpPr>
        <p:spPr>
          <a:xfrm>
            <a:off x="240750" y="800036"/>
            <a:ext cx="4829191" cy="500265"/>
          </a:xfrm>
          <a:prstGeom prst="rect">
            <a:avLst/>
          </a:prstGeom>
          <a:noFill/>
        </p:spPr>
        <p:txBody>
          <a:bodyPr wrap="square" rtlCol="0">
            <a:spAutoFit/>
          </a:bodyPr>
          <a:lstStyle/>
          <a:p>
            <a:pPr algn="just">
              <a:lnSpc>
                <a:spcPct val="150000"/>
              </a:lnSpc>
              <a:buClrTx/>
              <a:buSzTx/>
              <a:buFontTx/>
            </a:pPr>
            <a:r>
              <a:rPr lang="en-US" altLang="zh-CN" sz="2000" b="1" dirty="0">
                <a:solidFill>
                  <a:srgbClr val="C00000"/>
                </a:solidFill>
                <a:latin typeface="Microsoft YaHei UI" panose="020B0503020204020204" pitchFamily="34" charset="-122"/>
                <a:ea typeface="Microsoft YaHei UI" panose="020B0503020204020204" pitchFamily="34" charset="-122"/>
              </a:rPr>
              <a:t>A brief demonstration: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3096040"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Motivation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sp>
        <p:nvSpPr>
          <p:cNvPr id="9" name="文本框 8"/>
          <p:cNvSpPr txBox="1"/>
          <p:nvPr/>
        </p:nvSpPr>
        <p:spPr>
          <a:xfrm>
            <a:off x="5413513" y="2967984"/>
            <a:ext cx="5832696" cy="581826"/>
          </a:xfrm>
          <a:prstGeom prst="rect">
            <a:avLst/>
          </a:prstGeom>
          <a:noFill/>
        </p:spPr>
        <p:txBody>
          <a:bodyPr wrap="square" rtlCol="0">
            <a:spAutoFit/>
          </a:bodyPr>
          <a:lstStyle/>
          <a:p>
            <a:pPr>
              <a:lnSpc>
                <a:spcPct val="150000"/>
              </a:lnSpc>
            </a:pPr>
            <a:r>
              <a:rPr lang="en-US" altLang="zh-CN" sz="2400" b="1" dirty="0">
                <a:solidFill>
                  <a:srgbClr val="C00000"/>
                </a:solidFill>
                <a:latin typeface="Microsoft YaHei UI" panose="020B0503020204020204" pitchFamily="34" charset="-122"/>
                <a:ea typeface="Microsoft YaHei UI" panose="020B0503020204020204" pitchFamily="34" charset="-122"/>
              </a:rPr>
              <a:t>This is why we need refactoring! </a:t>
            </a:r>
          </a:p>
        </p:txBody>
      </p:sp>
      <p:pic>
        <p:nvPicPr>
          <p:cNvPr id="100" name="图片 99"/>
          <p:cNvPicPr/>
          <p:nvPr/>
        </p:nvPicPr>
        <p:blipFill>
          <a:blip r:embed="rId4"/>
          <a:stretch>
            <a:fillRect/>
          </a:stretch>
        </p:blipFill>
        <p:spPr>
          <a:xfrm>
            <a:off x="460513" y="2987697"/>
            <a:ext cx="4514850" cy="2733675"/>
          </a:xfrm>
          <a:prstGeom prst="rect">
            <a:avLst/>
          </a:prstGeom>
          <a:noFill/>
          <a:ln w="9525">
            <a:noFill/>
          </a:ln>
        </p:spPr>
      </p:pic>
      <p:pic>
        <p:nvPicPr>
          <p:cNvPr id="11" name="图片 10">
            <a:extLst>
              <a:ext uri="{FF2B5EF4-FFF2-40B4-BE49-F238E27FC236}">
                <a16:creationId xmlns:a16="http://schemas.microsoft.com/office/drawing/2014/main" id="{32471058-EA5E-416B-8C45-A6EBCBB456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3" name="文本框 12">
            <a:extLst>
              <a:ext uri="{FF2B5EF4-FFF2-40B4-BE49-F238E27FC236}">
                <a16:creationId xmlns:a16="http://schemas.microsoft.com/office/drawing/2014/main" id="{D6C445F2-4DB3-4B58-8186-927298B8EE70}"/>
              </a:ext>
            </a:extLst>
          </p:cNvPr>
          <p:cNvSpPr txBox="1"/>
          <p:nvPr/>
        </p:nvSpPr>
        <p:spPr>
          <a:xfrm>
            <a:off x="460513" y="990031"/>
            <a:ext cx="9906000" cy="1753235"/>
          </a:xfrm>
          <a:prstGeom prst="rect">
            <a:avLst/>
          </a:prstGeom>
          <a:noFill/>
        </p:spPr>
        <p:txBody>
          <a:bodyPr wrap="square" rtlCol="0">
            <a:spAutoFit/>
          </a:bodyPr>
          <a:lstStyle/>
          <a:p>
            <a:pPr>
              <a:lnSpc>
                <a:spcPct val="150000"/>
              </a:lnSpc>
            </a:pPr>
            <a:r>
              <a:rPr lang="en-US" altLang="zh-CN" dirty="0">
                <a:latin typeface="Microsoft YaHei UI" panose="020B0503020204020204" pitchFamily="34" charset="-122"/>
                <a:ea typeface="Microsoft YaHei UI" panose="020B0503020204020204" pitchFamily="34" charset="-122"/>
              </a:rPr>
              <a:t>When dealing with legacy code, refactoring helps transform it into clean, clear code with a well-structured design. The main goal of refactoring is to </a:t>
            </a:r>
            <a:r>
              <a:rPr lang="en-US" altLang="zh-CN" b="1" dirty="0">
                <a:solidFill>
                  <a:srgbClr val="C00000"/>
                </a:solidFill>
                <a:latin typeface="Microsoft YaHei UI" panose="020B0503020204020204" pitchFamily="34" charset="-122"/>
                <a:ea typeface="Microsoft YaHei UI" panose="020B0503020204020204" pitchFamily="34" charset="-122"/>
              </a:rPr>
              <a:t>address technical debt</a:t>
            </a:r>
            <a:r>
              <a:rPr lang="en-US" altLang="zh-CN" dirty="0">
                <a:latin typeface="Microsoft YaHei UI" panose="020B0503020204020204" pitchFamily="34" charset="-122"/>
                <a:ea typeface="Microsoft YaHei UI" panose="020B0503020204020204" pitchFamily="34" charset="-122"/>
              </a:rPr>
              <a:t>. Although it may take some time, future extensions built on this foundation will be much less painful.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375" y="121285"/>
            <a:ext cx="6192520"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Refactoring with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sp>
        <p:nvSpPr>
          <p:cNvPr id="9" name="文本框 8"/>
          <p:cNvSpPr txBox="1"/>
          <p:nvPr/>
        </p:nvSpPr>
        <p:spPr>
          <a:xfrm>
            <a:off x="387653" y="3987339"/>
            <a:ext cx="11413121" cy="170598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spAutoFit/>
          </a:bodyPr>
          <a:lstStyle/>
          <a:p>
            <a:pPr algn="just">
              <a:lnSpc>
                <a:spcPct val="150000"/>
              </a:lnSpc>
            </a:pPr>
            <a:r>
              <a:rPr lang="en-US" altLang="zh-CN" b="0" dirty="0">
                <a:solidFill>
                  <a:srgbClr val="000000"/>
                </a:solidFill>
                <a:latin typeface="Microsoft YaHei UI" panose="020B0503020204020204" pitchFamily="34" charset="-122"/>
                <a:ea typeface="Microsoft YaHei UI" panose="020B0503020204020204" pitchFamily="34" charset="-122"/>
              </a:rPr>
              <a:t>In our project, we applied </a:t>
            </a:r>
            <a:r>
              <a:rPr lang="en-US" altLang="zh-CN" b="1" dirty="0">
                <a:solidFill>
                  <a:srgbClr val="C00000"/>
                </a:solidFill>
                <a:effectLst/>
                <a:latin typeface="Microsoft YaHei UI" panose="020B0503020204020204" pitchFamily="34" charset="-122"/>
                <a:ea typeface="Microsoft YaHei UI" panose="020B0503020204020204" pitchFamily="34" charset="-122"/>
              </a:rPr>
              <a:t>8 design patterns</a:t>
            </a:r>
            <a:r>
              <a:rPr lang="en-US" altLang="zh-CN" b="0" dirty="0">
                <a:solidFill>
                  <a:srgbClr val="000000"/>
                </a:solidFill>
                <a:latin typeface="Microsoft YaHei UI" panose="020B0503020204020204" pitchFamily="34" charset="-122"/>
                <a:ea typeface="Microsoft YaHei UI" panose="020B0503020204020204" pitchFamily="34" charset="-122"/>
              </a:rPr>
              <a:t> to refactor the code: </a:t>
            </a:r>
            <a:r>
              <a:rPr lang="en-US" altLang="zh-CN" b="1" dirty="0">
                <a:solidFill>
                  <a:srgbClr val="C00000"/>
                </a:solidFill>
                <a:effectLst/>
                <a:latin typeface="Microsoft YaHei UI" panose="020B0503020204020204" pitchFamily="34" charset="-122"/>
                <a:ea typeface="Microsoft YaHei UI" panose="020B0503020204020204" pitchFamily="34" charset="-122"/>
              </a:rPr>
              <a:t>2 Creational Patterns, 2 Structural Patterns, 3 Behavioral Patterns, and 1 Additional pattern</a:t>
            </a:r>
            <a:r>
              <a:rPr lang="en-US" altLang="zh-CN" b="0" dirty="0">
                <a:solidFill>
                  <a:srgbClr val="000000"/>
                </a:solidFill>
                <a:latin typeface="Microsoft YaHei UI" panose="020B0503020204020204" pitchFamily="34" charset="-122"/>
                <a:ea typeface="Microsoft YaHei UI" panose="020B0503020204020204" pitchFamily="34" charset="-122"/>
              </a:rPr>
              <a:t>: Reactor Pattern, which was not covered in class These patterns helped us improve code maintainability, scalability, and performance, making the system more modular and adaptable.</a:t>
            </a:r>
          </a:p>
        </p:txBody>
      </p:sp>
      <p:grpSp>
        <p:nvGrpSpPr>
          <p:cNvPr id="11" name="组合 10">
            <a:extLst>
              <a:ext uri="{FF2B5EF4-FFF2-40B4-BE49-F238E27FC236}">
                <a16:creationId xmlns:a16="http://schemas.microsoft.com/office/drawing/2014/main" id="{07A939AB-4DAA-4883-96FF-C60F7FBE1C85}"/>
              </a:ext>
            </a:extLst>
          </p:cNvPr>
          <p:cNvGrpSpPr/>
          <p:nvPr/>
        </p:nvGrpSpPr>
        <p:grpSpPr>
          <a:xfrm>
            <a:off x="415831" y="1308425"/>
            <a:ext cx="2520000" cy="1767626"/>
            <a:chOff x="460375" y="1308425"/>
            <a:chExt cx="2520000" cy="1767626"/>
          </a:xfrm>
        </p:grpSpPr>
        <p:grpSp>
          <p:nvGrpSpPr>
            <p:cNvPr id="7" name="组合 6">
              <a:extLst>
                <a:ext uri="{FF2B5EF4-FFF2-40B4-BE49-F238E27FC236}">
                  <a16:creationId xmlns:a16="http://schemas.microsoft.com/office/drawing/2014/main" id="{8D97DD56-CD64-47B3-9596-B4546B9254F4}"/>
                </a:ext>
              </a:extLst>
            </p:cNvPr>
            <p:cNvGrpSpPr/>
            <p:nvPr/>
          </p:nvGrpSpPr>
          <p:grpSpPr>
            <a:xfrm>
              <a:off x="460375" y="2218033"/>
              <a:ext cx="2520000" cy="858018"/>
              <a:chOff x="460375" y="1818665"/>
              <a:chExt cx="2520000" cy="858018"/>
            </a:xfrm>
          </p:grpSpPr>
          <p:sp>
            <p:nvSpPr>
              <p:cNvPr id="13" name="文本框 12"/>
              <p:cNvSpPr txBox="1"/>
              <p:nvPr/>
            </p:nvSpPr>
            <p:spPr>
              <a:xfrm>
                <a:off x="460375" y="1818665"/>
                <a:ext cx="2520000" cy="360000"/>
              </a:xfrm>
              <a:prstGeom prst="rect">
                <a:avLst/>
              </a:prstGeom>
              <a:noFill/>
            </p:spPr>
            <p:txBody>
              <a:bodyPr wrap="square" rtlCol="0" anchor="t" anchorCtr="0">
                <a:spAutoFit/>
              </a:bodyPr>
              <a:lstStyle/>
              <a:p>
                <a:pPr algn="ctr"/>
                <a:r>
                  <a:rPr lang="en-US" altLang="zh-CN" dirty="0">
                    <a:solidFill>
                      <a:srgbClr val="000000"/>
                    </a:solidFill>
                    <a:latin typeface="Microsoft YaHei UI" panose="020B0503020204020204" pitchFamily="34" charset="-122"/>
                    <a:ea typeface="Microsoft YaHei UI" panose="020B0503020204020204" pitchFamily="34" charset="-122"/>
                  </a:rPr>
                  <a:t>Builder Pattern</a:t>
                </a:r>
              </a:p>
            </p:txBody>
          </p:sp>
          <p:sp>
            <p:nvSpPr>
              <p:cNvPr id="15" name="文本框 14"/>
              <p:cNvSpPr txBox="1"/>
              <p:nvPr/>
            </p:nvSpPr>
            <p:spPr>
              <a:xfrm>
                <a:off x="460375" y="2316683"/>
                <a:ext cx="2520000" cy="360000"/>
              </a:xfrm>
              <a:prstGeom prst="rect">
                <a:avLst/>
              </a:prstGeom>
              <a:noFill/>
            </p:spPr>
            <p:txBody>
              <a:bodyPr wrap="square" rtlCol="0">
                <a:spAutoFit/>
              </a:bodyPr>
              <a:lstStyle/>
              <a:p>
                <a:pPr algn="ctr"/>
                <a:r>
                  <a:rPr lang="en-US" altLang="zh-CN" dirty="0">
                    <a:solidFill>
                      <a:srgbClr val="000000"/>
                    </a:solidFill>
                    <a:latin typeface="Microsoft YaHei UI" panose="020B0503020204020204" pitchFamily="34" charset="-122"/>
                    <a:ea typeface="Microsoft YaHei UI" panose="020B0503020204020204" pitchFamily="34" charset="-122"/>
                  </a:rPr>
                  <a:t>Singleton Pattern</a:t>
                </a:r>
              </a:p>
            </p:txBody>
          </p:sp>
        </p:grpSp>
        <p:sp>
          <p:nvSpPr>
            <p:cNvPr id="30" name="文本框 29"/>
            <p:cNvSpPr txBox="1"/>
            <p:nvPr/>
          </p:nvSpPr>
          <p:spPr>
            <a:xfrm>
              <a:off x="460375" y="1308425"/>
              <a:ext cx="2520000" cy="369332"/>
            </a:xfrm>
            <a:prstGeom prst="rect">
              <a:avLst/>
            </a:prstGeom>
            <a:noFill/>
          </p:spPr>
          <p:txBody>
            <a:bodyPr wrap="square" rtlCol="0">
              <a:spAutoFit/>
            </a:bodyPr>
            <a:lstStyle/>
            <a:p>
              <a:pPr algn="ctr"/>
              <a:r>
                <a:rPr lang="en-US" altLang="zh-CN" b="1" dirty="0">
                  <a:solidFill>
                    <a:srgbClr val="C00000"/>
                  </a:solidFill>
                  <a:effectLst/>
                  <a:latin typeface="Microsoft YaHei UI" panose="020B0503020204020204" pitchFamily="34" charset="-122"/>
                  <a:ea typeface="Microsoft YaHei UI" panose="020B0503020204020204" pitchFamily="34" charset="-122"/>
                  <a:sym typeface="+mn-ea"/>
                </a:rPr>
                <a:t>Creational Patterns</a:t>
              </a:r>
              <a:endParaRPr lang="zh-CN" altLang="en-US" dirty="0"/>
            </a:p>
          </p:txBody>
        </p:sp>
      </p:grpSp>
      <p:grpSp>
        <p:nvGrpSpPr>
          <p:cNvPr id="14" name="组合 13">
            <a:extLst>
              <a:ext uri="{FF2B5EF4-FFF2-40B4-BE49-F238E27FC236}">
                <a16:creationId xmlns:a16="http://schemas.microsoft.com/office/drawing/2014/main" id="{82B37C00-4DC2-44DD-A492-4433AAF20314}"/>
              </a:ext>
            </a:extLst>
          </p:cNvPr>
          <p:cNvGrpSpPr/>
          <p:nvPr/>
        </p:nvGrpSpPr>
        <p:grpSpPr>
          <a:xfrm>
            <a:off x="2947253" y="1306218"/>
            <a:ext cx="2520000" cy="1763976"/>
            <a:chOff x="3255010" y="1306218"/>
            <a:chExt cx="2520000" cy="1763976"/>
          </a:xfrm>
        </p:grpSpPr>
        <p:grpSp>
          <p:nvGrpSpPr>
            <p:cNvPr id="8" name="组合 7">
              <a:extLst>
                <a:ext uri="{FF2B5EF4-FFF2-40B4-BE49-F238E27FC236}">
                  <a16:creationId xmlns:a16="http://schemas.microsoft.com/office/drawing/2014/main" id="{0418F09F-6B56-45B1-8F6D-075D3D76EF84}"/>
                </a:ext>
              </a:extLst>
            </p:cNvPr>
            <p:cNvGrpSpPr/>
            <p:nvPr/>
          </p:nvGrpSpPr>
          <p:grpSpPr>
            <a:xfrm>
              <a:off x="3255010" y="2212176"/>
              <a:ext cx="2520000" cy="858018"/>
              <a:chOff x="3255010" y="1818665"/>
              <a:chExt cx="2520000" cy="858018"/>
            </a:xfrm>
          </p:grpSpPr>
          <p:sp>
            <p:nvSpPr>
              <p:cNvPr id="16" name="文本框 15"/>
              <p:cNvSpPr txBox="1"/>
              <p:nvPr/>
            </p:nvSpPr>
            <p:spPr>
              <a:xfrm>
                <a:off x="3255010" y="1818665"/>
                <a:ext cx="2520000" cy="360000"/>
              </a:xfrm>
              <a:prstGeom prst="rect">
                <a:avLst/>
              </a:prstGeom>
              <a:noFill/>
            </p:spPr>
            <p:txBody>
              <a:bodyPr wrap="square" rtlCol="0" anchor="t" anchorCtr="0">
                <a:spAutoFit/>
              </a:bodyPr>
              <a:lstStyle/>
              <a:p>
                <a:pPr algn="ctr"/>
                <a:r>
                  <a:rPr lang="en-US" altLang="zh-CN" dirty="0">
                    <a:solidFill>
                      <a:srgbClr val="000000"/>
                    </a:solidFill>
                    <a:latin typeface="Microsoft YaHei UI" panose="020B0503020204020204" pitchFamily="34" charset="-122"/>
                    <a:ea typeface="Microsoft YaHei UI" panose="020B0503020204020204" pitchFamily="34" charset="-122"/>
                  </a:rPr>
                  <a:t>Composite Pattern</a:t>
                </a:r>
              </a:p>
            </p:txBody>
          </p:sp>
          <p:sp>
            <p:nvSpPr>
              <p:cNvPr id="17" name="文本框 16"/>
              <p:cNvSpPr txBox="1"/>
              <p:nvPr/>
            </p:nvSpPr>
            <p:spPr>
              <a:xfrm>
                <a:off x="3255010" y="2316683"/>
                <a:ext cx="2520000" cy="360000"/>
              </a:xfrm>
              <a:prstGeom prst="rect">
                <a:avLst/>
              </a:prstGeom>
              <a:noFill/>
            </p:spPr>
            <p:txBody>
              <a:bodyPr wrap="square" rtlCol="0">
                <a:spAutoFit/>
              </a:bodyPr>
              <a:lstStyle/>
              <a:p>
                <a:pPr algn="ctr"/>
                <a:r>
                  <a:rPr lang="en-US" altLang="zh-CN" dirty="0">
                    <a:solidFill>
                      <a:srgbClr val="000000"/>
                    </a:solidFill>
                    <a:latin typeface="Microsoft YaHei UI" panose="020B0503020204020204" pitchFamily="34" charset="-122"/>
                    <a:ea typeface="Microsoft YaHei UI" panose="020B0503020204020204" pitchFamily="34" charset="-122"/>
                  </a:rPr>
                  <a:t>Facade Pattern</a:t>
                </a:r>
              </a:p>
            </p:txBody>
          </p:sp>
        </p:grpSp>
        <p:sp>
          <p:nvSpPr>
            <p:cNvPr id="31" name="文本框 30"/>
            <p:cNvSpPr txBox="1"/>
            <p:nvPr/>
          </p:nvSpPr>
          <p:spPr>
            <a:xfrm>
              <a:off x="3255010" y="1306218"/>
              <a:ext cx="2520000" cy="369332"/>
            </a:xfrm>
            <a:prstGeom prst="rect">
              <a:avLst/>
            </a:prstGeom>
            <a:noFill/>
          </p:spPr>
          <p:txBody>
            <a:bodyPr wrap="square" rtlCol="0">
              <a:spAutoFit/>
            </a:bodyPr>
            <a:lstStyle/>
            <a:p>
              <a:pPr algn="ctr"/>
              <a:r>
                <a:rPr lang="en-US" altLang="zh-CN" b="1" dirty="0">
                  <a:solidFill>
                    <a:srgbClr val="C00000"/>
                  </a:solidFill>
                  <a:effectLst/>
                  <a:latin typeface="Microsoft YaHei UI" panose="020B0503020204020204" pitchFamily="34" charset="-122"/>
                  <a:ea typeface="Microsoft YaHei UI" panose="020B0503020204020204" pitchFamily="34" charset="-122"/>
                  <a:sym typeface="+mn-ea"/>
                </a:rPr>
                <a:t>Structural Patterns</a:t>
              </a:r>
              <a:endParaRPr lang="zh-CN" altLang="en-US" dirty="0"/>
            </a:p>
          </p:txBody>
        </p:sp>
      </p:grpSp>
      <p:grpSp>
        <p:nvGrpSpPr>
          <p:cNvPr id="18" name="组合 17">
            <a:extLst>
              <a:ext uri="{FF2B5EF4-FFF2-40B4-BE49-F238E27FC236}">
                <a16:creationId xmlns:a16="http://schemas.microsoft.com/office/drawing/2014/main" id="{F4163E1C-DFE3-455C-AD38-D722792AEABA}"/>
              </a:ext>
            </a:extLst>
          </p:cNvPr>
          <p:cNvGrpSpPr/>
          <p:nvPr/>
        </p:nvGrpSpPr>
        <p:grpSpPr>
          <a:xfrm>
            <a:off x="5478675" y="1308425"/>
            <a:ext cx="2521544" cy="2027969"/>
            <a:chOff x="6009972" y="1308425"/>
            <a:chExt cx="2521544" cy="2027969"/>
          </a:xfrm>
        </p:grpSpPr>
        <p:grpSp>
          <p:nvGrpSpPr>
            <p:cNvPr id="10" name="组合 9">
              <a:extLst>
                <a:ext uri="{FF2B5EF4-FFF2-40B4-BE49-F238E27FC236}">
                  <a16:creationId xmlns:a16="http://schemas.microsoft.com/office/drawing/2014/main" id="{0F57FB99-4DB9-4DAE-AE68-B9D771217709}"/>
                </a:ext>
              </a:extLst>
            </p:cNvPr>
            <p:cNvGrpSpPr/>
            <p:nvPr/>
          </p:nvGrpSpPr>
          <p:grpSpPr>
            <a:xfrm>
              <a:off x="6009972" y="1968759"/>
              <a:ext cx="2521544" cy="1367635"/>
              <a:chOff x="6009972" y="1818665"/>
              <a:chExt cx="2521544" cy="1367635"/>
            </a:xfrm>
          </p:grpSpPr>
          <p:sp>
            <p:nvSpPr>
              <p:cNvPr id="19" name="文本框 18"/>
              <p:cNvSpPr txBox="1"/>
              <p:nvPr/>
            </p:nvSpPr>
            <p:spPr>
              <a:xfrm>
                <a:off x="6011516" y="1818665"/>
                <a:ext cx="2520000" cy="360000"/>
              </a:xfrm>
              <a:prstGeom prst="rect">
                <a:avLst/>
              </a:prstGeom>
              <a:noFill/>
            </p:spPr>
            <p:txBody>
              <a:bodyPr wrap="square" rtlCol="0" anchor="t" anchorCtr="0">
                <a:spAutoFit/>
              </a:bodyPr>
              <a:lstStyle/>
              <a:p>
                <a:pPr algn="ctr"/>
                <a:r>
                  <a:rPr lang="en-US" altLang="zh-CN" dirty="0">
                    <a:solidFill>
                      <a:srgbClr val="000000"/>
                    </a:solidFill>
                    <a:latin typeface="Microsoft YaHei UI" panose="020B0503020204020204" pitchFamily="34" charset="-122"/>
                    <a:ea typeface="Microsoft YaHei UI" panose="020B0503020204020204" pitchFamily="34" charset="-122"/>
                  </a:rPr>
                  <a:t>Strategy Pattern</a:t>
                </a:r>
              </a:p>
            </p:txBody>
          </p:sp>
          <p:sp>
            <p:nvSpPr>
              <p:cNvPr id="20" name="文本框 19"/>
              <p:cNvSpPr txBox="1"/>
              <p:nvPr/>
            </p:nvSpPr>
            <p:spPr>
              <a:xfrm>
                <a:off x="6009972" y="2322966"/>
                <a:ext cx="2520000" cy="360000"/>
              </a:xfrm>
              <a:prstGeom prst="rect">
                <a:avLst/>
              </a:prstGeom>
              <a:noFill/>
            </p:spPr>
            <p:txBody>
              <a:bodyPr wrap="square" rtlCol="0">
                <a:spAutoFit/>
              </a:bodyPr>
              <a:lstStyle/>
              <a:p>
                <a:pPr algn="ctr"/>
                <a:r>
                  <a:rPr lang="en-US" altLang="zh-CN" dirty="0">
                    <a:solidFill>
                      <a:srgbClr val="000000"/>
                    </a:solidFill>
                    <a:latin typeface="Microsoft YaHei UI" panose="020B0503020204020204" pitchFamily="34" charset="-122"/>
                    <a:ea typeface="Microsoft YaHei UI" panose="020B0503020204020204" pitchFamily="34" charset="-122"/>
                  </a:rPr>
                  <a:t>State Pattern</a:t>
                </a:r>
              </a:p>
            </p:txBody>
          </p:sp>
          <p:sp>
            <p:nvSpPr>
              <p:cNvPr id="21" name="文本框 20"/>
              <p:cNvSpPr txBox="1"/>
              <p:nvPr/>
            </p:nvSpPr>
            <p:spPr>
              <a:xfrm>
                <a:off x="6009972" y="2826300"/>
                <a:ext cx="2520000" cy="360000"/>
              </a:xfrm>
              <a:prstGeom prst="rect">
                <a:avLst/>
              </a:prstGeom>
              <a:noFill/>
            </p:spPr>
            <p:txBody>
              <a:bodyPr wrap="square" rtlCol="0">
                <a:spAutoFit/>
              </a:bodyPr>
              <a:lstStyle/>
              <a:p>
                <a:pPr algn="ctr"/>
                <a:r>
                  <a:rPr lang="en-US" altLang="zh-CN" dirty="0">
                    <a:solidFill>
                      <a:srgbClr val="000000"/>
                    </a:solidFill>
                    <a:latin typeface="Microsoft YaHei UI" panose="020B0503020204020204" pitchFamily="34" charset="-122"/>
                    <a:ea typeface="Microsoft YaHei UI" panose="020B0503020204020204" pitchFamily="34" charset="-122"/>
                  </a:rPr>
                  <a:t>Observer Pattern</a:t>
                </a:r>
              </a:p>
            </p:txBody>
          </p:sp>
        </p:grpSp>
        <p:sp>
          <p:nvSpPr>
            <p:cNvPr id="32" name="文本框 31"/>
            <p:cNvSpPr txBox="1"/>
            <p:nvPr/>
          </p:nvSpPr>
          <p:spPr>
            <a:xfrm>
              <a:off x="6009972" y="1308425"/>
              <a:ext cx="2520000" cy="369332"/>
            </a:xfrm>
            <a:prstGeom prst="rect">
              <a:avLst/>
            </a:prstGeom>
            <a:noFill/>
          </p:spPr>
          <p:txBody>
            <a:bodyPr wrap="square" rtlCol="0">
              <a:spAutoFit/>
            </a:bodyPr>
            <a:lstStyle/>
            <a:p>
              <a:pPr algn="ctr"/>
              <a:r>
                <a:rPr lang="en-US" altLang="zh-CN" b="1" dirty="0">
                  <a:solidFill>
                    <a:srgbClr val="C00000"/>
                  </a:solidFill>
                  <a:effectLst/>
                  <a:latin typeface="Microsoft YaHei UI" panose="020B0503020204020204" pitchFamily="34" charset="-122"/>
                  <a:ea typeface="Microsoft YaHei UI" panose="020B0503020204020204" pitchFamily="34" charset="-122"/>
                  <a:sym typeface="+mn-ea"/>
                </a:rPr>
                <a:t>Behavioral Patterns</a:t>
              </a:r>
              <a:endParaRPr lang="zh-CN" altLang="en-US" dirty="0"/>
            </a:p>
          </p:txBody>
        </p:sp>
      </p:grpSp>
      <p:grpSp>
        <p:nvGrpSpPr>
          <p:cNvPr id="22" name="组合 21">
            <a:extLst>
              <a:ext uri="{FF2B5EF4-FFF2-40B4-BE49-F238E27FC236}">
                <a16:creationId xmlns:a16="http://schemas.microsoft.com/office/drawing/2014/main" id="{CAA58D86-C83D-4B69-B62C-CE0513A882E7}"/>
              </a:ext>
            </a:extLst>
          </p:cNvPr>
          <p:cNvGrpSpPr/>
          <p:nvPr/>
        </p:nvGrpSpPr>
        <p:grpSpPr>
          <a:xfrm>
            <a:off x="8011640" y="1306637"/>
            <a:ext cx="2520000" cy="1520405"/>
            <a:chOff x="8764934" y="1306637"/>
            <a:chExt cx="2520000" cy="1520405"/>
          </a:xfrm>
        </p:grpSpPr>
        <p:sp>
          <p:nvSpPr>
            <p:cNvPr id="23" name="文本框 22"/>
            <p:cNvSpPr txBox="1"/>
            <p:nvPr/>
          </p:nvSpPr>
          <p:spPr>
            <a:xfrm>
              <a:off x="8764934" y="2467042"/>
              <a:ext cx="2520000" cy="360000"/>
            </a:xfrm>
            <a:prstGeom prst="rect">
              <a:avLst/>
            </a:prstGeom>
            <a:noFill/>
          </p:spPr>
          <p:txBody>
            <a:bodyPr wrap="square" rtlCol="0" anchor="t" anchorCtr="0">
              <a:spAutoFit/>
            </a:bodyPr>
            <a:lstStyle/>
            <a:p>
              <a:pPr algn="ctr"/>
              <a:r>
                <a:rPr lang="en-US" altLang="zh-CN" dirty="0">
                  <a:solidFill>
                    <a:srgbClr val="000000"/>
                  </a:solidFill>
                  <a:latin typeface="Microsoft YaHei UI" panose="020B0503020204020204" pitchFamily="34" charset="-122"/>
                  <a:ea typeface="Microsoft YaHei UI" panose="020B0503020204020204" pitchFamily="34" charset="-122"/>
                </a:rPr>
                <a:t>Reactor Pattern</a:t>
              </a:r>
            </a:p>
          </p:txBody>
        </p:sp>
        <p:sp>
          <p:nvSpPr>
            <p:cNvPr id="33" name="文本框 32"/>
            <p:cNvSpPr txBox="1"/>
            <p:nvPr/>
          </p:nvSpPr>
          <p:spPr>
            <a:xfrm>
              <a:off x="8764934" y="1306637"/>
              <a:ext cx="2520000" cy="369332"/>
            </a:xfrm>
            <a:prstGeom prst="rect">
              <a:avLst/>
            </a:prstGeom>
            <a:noFill/>
          </p:spPr>
          <p:txBody>
            <a:bodyPr wrap="square" rtlCol="0">
              <a:spAutoFit/>
            </a:bodyPr>
            <a:lstStyle/>
            <a:p>
              <a:pPr algn="ctr"/>
              <a:r>
                <a:rPr lang="en-US" altLang="zh-CN" b="1" dirty="0">
                  <a:solidFill>
                    <a:srgbClr val="C00000"/>
                  </a:solidFill>
                  <a:effectLst/>
                  <a:latin typeface="Microsoft YaHei UI" panose="020B0503020204020204" pitchFamily="34" charset="-122"/>
                  <a:ea typeface="Microsoft YaHei UI" panose="020B0503020204020204" pitchFamily="34" charset="-122"/>
                  <a:sym typeface="+mn-ea"/>
                </a:rPr>
                <a:t>Additional Pattern</a:t>
              </a:r>
              <a:endParaRPr lang="zh-CN" altLang="en-US" dirty="0"/>
            </a:p>
          </p:txBody>
        </p:sp>
      </p:grpSp>
      <p:pic>
        <p:nvPicPr>
          <p:cNvPr id="29" name="图片 28">
            <a:extLst>
              <a:ext uri="{FF2B5EF4-FFF2-40B4-BE49-F238E27FC236}">
                <a16:creationId xmlns:a16="http://schemas.microsoft.com/office/drawing/2014/main" id="{F1DD28FA-A939-4F77-AB11-7F38EB28AA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Builder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9" name="图片 8">
            <a:extLst>
              <a:ext uri="{FF2B5EF4-FFF2-40B4-BE49-F238E27FC236}">
                <a16:creationId xmlns:a16="http://schemas.microsoft.com/office/drawing/2014/main" id="{F00C78D7-DFB9-47DE-8F03-D296595A28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1" name="文本框 10">
            <a:extLst>
              <a:ext uri="{FF2B5EF4-FFF2-40B4-BE49-F238E27FC236}">
                <a16:creationId xmlns:a16="http://schemas.microsoft.com/office/drawing/2014/main" id="{B00D00D2-129A-4146-8980-A02E29431C53}"/>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Original Problems</a:t>
            </a:r>
          </a:p>
        </p:txBody>
      </p:sp>
      <p:sp>
        <p:nvSpPr>
          <p:cNvPr id="15" name="文本框 14">
            <a:extLst>
              <a:ext uri="{FF2B5EF4-FFF2-40B4-BE49-F238E27FC236}">
                <a16:creationId xmlns:a16="http://schemas.microsoft.com/office/drawing/2014/main" id="{38257813-F87F-4586-B527-0C4E6DD6DBFB}"/>
              </a:ext>
            </a:extLst>
          </p:cNvPr>
          <p:cNvSpPr txBox="1"/>
          <p:nvPr/>
        </p:nvSpPr>
        <p:spPr>
          <a:xfrm>
            <a:off x="545859" y="1673619"/>
            <a:ext cx="5203092" cy="4202079"/>
          </a:xfrm>
          <a:prstGeom prst="rect">
            <a:avLst/>
          </a:prstGeom>
          <a:noFill/>
        </p:spPr>
        <p:txBody>
          <a:bodyPr wrap="square" rtlCol="0">
            <a:noAutofit/>
          </a:bodyPr>
          <a:lstStyle/>
          <a:p>
            <a:pPr marL="285750" indent="-285750" algn="just">
              <a:lnSpc>
                <a:spcPct val="150000"/>
              </a:lnSpc>
              <a:buFont typeface="Wingdings" panose="05000000000000000000" charset="0"/>
              <a:buChar char="Ø"/>
            </a:pPr>
            <a:r>
              <a:rPr lang="en-US" altLang="zh-CN" sz="1600" b="1" dirty="0">
                <a:effectLst/>
                <a:latin typeface="Microsoft YaHei UI" panose="020B0503020204020204" pitchFamily="34" charset="-122"/>
                <a:ea typeface="Microsoft YaHei UI" panose="020B0503020204020204" pitchFamily="34" charset="-122"/>
              </a:rPr>
              <a:t>Maintainability Issues</a:t>
            </a:r>
          </a:p>
          <a:p>
            <a:pPr marL="742950" lvl="1" indent="-285750" algn="just">
              <a:lnSpc>
                <a:spcPct val="150000"/>
              </a:lnSpc>
              <a:buFont typeface="Wingdings" panose="05000000000000000000" charset="0"/>
              <a:buChar char="Ø"/>
            </a:pPr>
            <a:r>
              <a:rPr lang="en-US" altLang="zh-CN" sz="1600" dirty="0">
                <a:effectLst/>
                <a:latin typeface="Microsoft YaHei UI" panose="020B0503020204020204" pitchFamily="34" charset="-122"/>
                <a:ea typeface="Microsoft YaHei UI" panose="020B0503020204020204" pitchFamily="34" charset="-122"/>
              </a:rPr>
              <a:t>Scattered Constant Definitions</a:t>
            </a:r>
          </a:p>
          <a:p>
            <a:pPr marL="742950" lvl="1" indent="-285750" algn="just">
              <a:lnSpc>
                <a:spcPct val="150000"/>
              </a:lnSpc>
              <a:buFont typeface="Wingdings" panose="05000000000000000000" charset="0"/>
              <a:buChar char="Ø"/>
            </a:pPr>
            <a:r>
              <a:rPr lang="en-US" altLang="zh-CN" sz="1600" dirty="0">
                <a:effectLst/>
                <a:latin typeface="Microsoft YaHei UI" panose="020B0503020204020204" pitchFamily="34" charset="-122"/>
                <a:ea typeface="Microsoft YaHei UI" panose="020B0503020204020204" pitchFamily="34" charset="-122"/>
              </a:rPr>
              <a:t>Hardcoding</a:t>
            </a:r>
          </a:p>
          <a:p>
            <a:pPr marL="285750" indent="-285750" algn="just">
              <a:lnSpc>
                <a:spcPct val="150000"/>
              </a:lnSpc>
              <a:buFont typeface="Wingdings" panose="05000000000000000000" charset="0"/>
              <a:buChar char="Ø"/>
            </a:pPr>
            <a:r>
              <a:rPr lang="en-US" altLang="zh-CN" sz="1600" b="1" dirty="0">
                <a:effectLst/>
                <a:latin typeface="Microsoft YaHei UI" panose="020B0503020204020204" pitchFamily="34" charset="-122"/>
                <a:ea typeface="Microsoft YaHei UI" panose="020B0503020204020204" pitchFamily="34" charset="-122"/>
              </a:rPr>
              <a:t>Scalability Issues</a:t>
            </a:r>
          </a:p>
          <a:p>
            <a:pPr marL="742950" lvl="1" indent="-285750" algn="just">
              <a:lnSpc>
                <a:spcPct val="150000"/>
              </a:lnSpc>
              <a:buFont typeface="Wingdings" panose="05000000000000000000" charset="0"/>
              <a:buChar char="Ø"/>
            </a:pPr>
            <a:r>
              <a:rPr lang="en-US" altLang="zh-CN" sz="1600" dirty="0">
                <a:effectLst/>
                <a:latin typeface="Microsoft YaHei UI" panose="020B0503020204020204" pitchFamily="34" charset="-122"/>
                <a:ea typeface="Microsoft YaHei UI" panose="020B0503020204020204" pitchFamily="34" charset="-122"/>
              </a:rPr>
              <a:t>Difficult to Add New Attributes</a:t>
            </a:r>
          </a:p>
          <a:p>
            <a:pPr marL="742950" lvl="1" indent="-285750" algn="just">
              <a:lnSpc>
                <a:spcPct val="150000"/>
              </a:lnSpc>
              <a:buFont typeface="Wingdings" panose="05000000000000000000" charset="0"/>
              <a:buChar char="Ø"/>
            </a:pPr>
            <a:r>
              <a:rPr lang="en-US" altLang="zh-CN" sz="1600" dirty="0">
                <a:effectLst/>
                <a:latin typeface="Microsoft YaHei UI" panose="020B0503020204020204" pitchFamily="34" charset="-122"/>
                <a:ea typeface="Microsoft YaHei UI" panose="020B0503020204020204" pitchFamily="34" charset="-122"/>
              </a:rPr>
              <a:t>Attribute Redundancy</a:t>
            </a:r>
          </a:p>
          <a:p>
            <a:pPr marL="285750" indent="-285750" algn="just">
              <a:lnSpc>
                <a:spcPct val="150000"/>
              </a:lnSpc>
              <a:buFont typeface="Wingdings" panose="05000000000000000000" charset="0"/>
              <a:buChar char="Ø"/>
            </a:pPr>
            <a:r>
              <a:rPr lang="en-US" altLang="zh-CN" sz="1600" b="1" dirty="0">
                <a:effectLst/>
                <a:latin typeface="Microsoft YaHei UI" panose="020B0503020204020204" pitchFamily="34" charset="-122"/>
                <a:ea typeface="Microsoft YaHei UI" panose="020B0503020204020204" pitchFamily="34" charset="-122"/>
              </a:rPr>
              <a:t>High Initialization Complexity</a:t>
            </a:r>
          </a:p>
          <a:p>
            <a:pPr marL="742950" lvl="1" indent="-285750" algn="just">
              <a:lnSpc>
                <a:spcPct val="150000"/>
              </a:lnSpc>
              <a:buFont typeface="Wingdings" panose="05000000000000000000" charset="0"/>
              <a:buChar char="Ø"/>
            </a:pPr>
            <a:r>
              <a:rPr lang="en-US" altLang="zh-CN" sz="1600" dirty="0">
                <a:effectLst/>
                <a:latin typeface="Microsoft YaHei UI" panose="020B0503020204020204" pitchFamily="34" charset="-122"/>
                <a:ea typeface="Microsoft YaHei UI" panose="020B0503020204020204" pitchFamily="34" charset="-122"/>
              </a:rPr>
              <a:t>Too Many Constructor Parameters</a:t>
            </a:r>
          </a:p>
          <a:p>
            <a:pPr marL="742950" lvl="1" indent="-285750" algn="just">
              <a:lnSpc>
                <a:spcPct val="150000"/>
              </a:lnSpc>
              <a:buFont typeface="Wingdings" panose="05000000000000000000" charset="0"/>
              <a:buChar char="Ø"/>
            </a:pPr>
            <a:r>
              <a:rPr lang="en-US" altLang="zh-CN" sz="1600" dirty="0">
                <a:effectLst/>
                <a:latin typeface="Microsoft YaHei UI" panose="020B0503020204020204" pitchFamily="34" charset="-122"/>
                <a:ea typeface="Microsoft YaHei UI" panose="020B0503020204020204" pitchFamily="34" charset="-122"/>
              </a:rPr>
              <a:t>Default Value Issues</a:t>
            </a:r>
          </a:p>
          <a:p>
            <a:pPr marL="285750" indent="-285750" algn="just">
              <a:lnSpc>
                <a:spcPct val="150000"/>
              </a:lnSpc>
              <a:buFont typeface="Wingdings" panose="05000000000000000000" charset="0"/>
              <a:buChar char="Ø"/>
            </a:pPr>
            <a:r>
              <a:rPr lang="en-US" altLang="zh-CN" sz="1600" b="1" dirty="0">
                <a:effectLst/>
                <a:latin typeface="Microsoft YaHei UI" panose="020B0503020204020204" pitchFamily="34" charset="-122"/>
                <a:ea typeface="Microsoft YaHei UI" panose="020B0503020204020204" pitchFamily="34" charset="-122"/>
              </a:rPr>
              <a:t>Lack of Flexibility</a:t>
            </a:r>
          </a:p>
          <a:p>
            <a:pPr marL="742950" lvl="1" indent="-285750" algn="just">
              <a:lnSpc>
                <a:spcPct val="150000"/>
              </a:lnSpc>
              <a:buFont typeface="Wingdings" panose="05000000000000000000" charset="0"/>
              <a:buChar char="Ø"/>
            </a:pPr>
            <a:r>
              <a:rPr lang="en-US" altLang="zh-CN" sz="1600" dirty="0">
                <a:effectLst/>
                <a:latin typeface="Microsoft YaHei UI" panose="020B0503020204020204" pitchFamily="34" charset="-122"/>
                <a:ea typeface="Microsoft YaHei UI" panose="020B0503020204020204" pitchFamily="34" charset="-122"/>
              </a:rPr>
              <a:t>Fixed Attribute Settings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2687"/>
            <a:ext cx="12192001" cy="7653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60513" y="6213733"/>
            <a:ext cx="6192078" cy="52322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Software Design Patterns</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r="8278" b="26372"/>
          <a:stretch>
            <a:fillRect/>
          </a:stretch>
        </p:blipFill>
        <p:spPr>
          <a:xfrm>
            <a:off x="10504144" y="121045"/>
            <a:ext cx="1369352" cy="1330067"/>
          </a:xfrm>
          <a:prstGeom prst="rect">
            <a:avLst/>
          </a:prstGeom>
          <a:noFill/>
        </p:spPr>
      </p:pic>
      <p:sp>
        <p:nvSpPr>
          <p:cNvPr id="4" name="文本框 3"/>
          <p:cNvSpPr txBox="1"/>
          <p:nvPr/>
        </p:nvSpPr>
        <p:spPr>
          <a:xfrm>
            <a:off x="460513" y="115547"/>
            <a:ext cx="4188358" cy="521970"/>
          </a:xfrm>
          <a:prstGeom prst="rect">
            <a:avLst/>
          </a:prstGeom>
          <a:noFill/>
        </p:spPr>
        <p:txBody>
          <a:bodyPr wrap="square" rtlCol="0">
            <a:spAutoFit/>
          </a:bodyPr>
          <a:lstStyle/>
          <a:p>
            <a:r>
              <a:rPr lang="en-US" altLang="zh-CN" sz="2800" b="1" dirty="0">
                <a:solidFill>
                  <a:srgbClr val="FFE5E5"/>
                </a:solidFill>
                <a:latin typeface="Microsoft YaHei UI" panose="020B0503020204020204" pitchFamily="34" charset="-122"/>
                <a:ea typeface="Microsoft YaHei UI" panose="020B0503020204020204" pitchFamily="34" charset="-122"/>
              </a:rPr>
              <a:t>Builder Pattern</a:t>
            </a:r>
            <a:endParaRPr lang="zh-CN" altLang="en-US" sz="2800" b="1" dirty="0">
              <a:solidFill>
                <a:srgbClr val="FFE5E5"/>
              </a:solidFill>
              <a:latin typeface="Microsoft YaHei UI" panose="020B0503020204020204" pitchFamily="34" charset="-122"/>
              <a:ea typeface="Microsoft YaHei UI" panose="020B0503020204020204" pitchFamily="34" charset="-122"/>
            </a:endParaRPr>
          </a:p>
        </p:txBody>
      </p:sp>
      <p:pic>
        <p:nvPicPr>
          <p:cNvPr id="8" name="图片 7" descr="0827b241-60dd-4cfb-a59e-29ead99fef9a"/>
          <p:cNvPicPr>
            <a:picLocks noChangeAspect="1"/>
          </p:cNvPicPr>
          <p:nvPr/>
        </p:nvPicPr>
        <p:blipFill>
          <a:blip r:embed="rId3"/>
          <a:stretch>
            <a:fillRect/>
          </a:stretch>
        </p:blipFill>
        <p:spPr>
          <a:xfrm>
            <a:off x="2579686" y="862965"/>
            <a:ext cx="7032625" cy="5132070"/>
          </a:xfrm>
          <a:prstGeom prst="rect">
            <a:avLst/>
          </a:prstGeom>
        </p:spPr>
      </p:pic>
      <p:pic>
        <p:nvPicPr>
          <p:cNvPr id="10" name="图片 9">
            <a:extLst>
              <a:ext uri="{FF2B5EF4-FFF2-40B4-BE49-F238E27FC236}">
                <a16:creationId xmlns:a16="http://schemas.microsoft.com/office/drawing/2014/main" id="{E77649A9-0052-4B2D-926A-5533AA5BB5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438"/>
          <a:stretch/>
        </p:blipFill>
        <p:spPr>
          <a:xfrm>
            <a:off x="10684238" y="1552575"/>
            <a:ext cx="1116536" cy="1124108"/>
          </a:xfrm>
          <a:prstGeom prst="rect">
            <a:avLst/>
          </a:prstGeom>
        </p:spPr>
      </p:pic>
      <p:sp>
        <p:nvSpPr>
          <p:cNvPr id="14" name="文本框 13">
            <a:extLst>
              <a:ext uri="{FF2B5EF4-FFF2-40B4-BE49-F238E27FC236}">
                <a16:creationId xmlns:a16="http://schemas.microsoft.com/office/drawing/2014/main" id="{E52BBD97-B40E-4D9D-A4F9-5DC44D7F70F2}"/>
              </a:ext>
            </a:extLst>
          </p:cNvPr>
          <p:cNvSpPr txBox="1"/>
          <p:nvPr/>
        </p:nvSpPr>
        <p:spPr>
          <a:xfrm>
            <a:off x="546652" y="1048937"/>
            <a:ext cx="3884444"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UML</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Y3N2U4YWIxYmQ2YjhhNmZiNjE0N2JjMDdhNDM2N2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1067</Words>
  <Application>Microsoft Office PowerPoint</Application>
  <PresentationFormat>宽屏</PresentationFormat>
  <Paragraphs>251</Paragraphs>
  <Slides>42</Slides>
  <Notes>5</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42</vt:i4>
      </vt:variant>
    </vt:vector>
  </HeadingPairs>
  <TitlesOfParts>
    <vt:vector size="50" baseType="lpstr">
      <vt:lpstr>Microsoft YaHei UI</vt:lpstr>
      <vt:lpstr>等线</vt:lpstr>
      <vt:lpstr>等线 Light</vt:lpstr>
      <vt:lpstr>Arial</vt:lpstr>
      <vt:lpstr>Calibri</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淑仪 刘</dc:creator>
  <cp:lastModifiedBy>Lin Minmus</cp:lastModifiedBy>
  <cp:revision>69</cp:revision>
  <dcterms:created xsi:type="dcterms:W3CDTF">2024-12-04T02:14:00Z</dcterms:created>
  <dcterms:modified xsi:type="dcterms:W3CDTF">2025-01-11T05:04:12Z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FD391ED0D1B64BD8876CC23E049C07F9_12</vt:lpwstr>
  </property>
  <property fmtid="{D5CDD505-2E9C-101B-9397-08002B2CF9AE}" pid="3" name="KSOProductBuildVer">
    <vt:lpwstr>2052-12.1.0.16929</vt:lpwstr>
  </property>
</Properties>
</file>